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8" r:id="rId10"/>
    <p:sldId id="269" r:id="rId11"/>
    <p:sldId id="289" r:id="rId12"/>
    <p:sldId id="270" r:id="rId13"/>
    <p:sldId id="290" r:id="rId14"/>
    <p:sldId id="291" r:id="rId15"/>
    <p:sldId id="273" r:id="rId16"/>
    <p:sldId id="272" r:id="rId17"/>
    <p:sldId id="275" r:id="rId18"/>
    <p:sldId id="296" r:id="rId19"/>
    <p:sldId id="292" r:id="rId20"/>
    <p:sldId id="278" r:id="rId21"/>
    <p:sldId id="293" r:id="rId22"/>
    <p:sldId id="279" r:id="rId23"/>
    <p:sldId id="280" r:id="rId24"/>
    <p:sldId id="281" r:id="rId25"/>
    <p:sldId id="294" r:id="rId26"/>
    <p:sldId id="295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25" autoAdjust="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4E71FA-A38B-0BE8-8AC3-E6B185C4D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CC4691-959F-1336-FCD0-6E539DBC5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0A0681-91A8-05DB-3C7C-62BCA475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1DCA34-DCCB-E56E-2B38-64492EE3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1A7C8A-2AC1-0503-EC51-B76CED07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93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E4AE2-7101-F1D7-4EAA-5D208557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A1DDF1-FD2F-42CB-1E79-8C8CC795E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A537ED-C991-33B3-AFF0-5960DB1D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99DA2-7B80-135B-6604-2A904B7B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3BB47D-9EF3-0405-6F0A-CE442F5F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6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7B1AEAA-6B1B-826C-209E-EA1C2568F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2ED189-07D2-ECCA-FBC5-4A78B4BAB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B16547-9450-402C-27A5-F62A9155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DBCBA8-9136-6524-4B80-A8719EF0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14FAB8-36C4-FD2E-3BE2-9588E74F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08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C77C8-C186-50C4-54CB-6E489D56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958C72-FD08-737F-FEC1-8A6356F2A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273FCA-A423-C729-F86F-EF36DD64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5E577C-622A-190D-76DE-B881D3D4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B2B511-8438-D5E2-8532-FA2F74BF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7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E7CBC8-2602-C20A-EF22-6D371BEB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3F4DC1-1D8F-2A39-E566-C1C04D031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57BE0B-77D7-52E2-3471-EAD06240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B17A50-E569-FAC7-4FBC-29B709EB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980E6E-E6CE-870E-0E77-88BD42FF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6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4E4CB-93A8-12CD-6768-EB817DE5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FAA2AB-2CDC-456D-6A3A-836C25163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901779-9D58-4651-579F-3EAB38ACE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D8B347-A42E-095E-9951-D4698E18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6B2829-2627-3208-F2AC-9356BD5A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153F60-81EF-C19B-864A-90262F1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59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063942-FD5A-498D-EB38-5A302129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8A2C6B-97B1-CEC9-3B3D-49254386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9DDA08-74F2-B51E-16A7-D7D854225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59DAD4-DA2A-C096-B85C-89E6E8D36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3B5188-B65E-E2DD-338B-7F4620116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9F6C62-E58D-714D-3DF8-56BB9C53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F896BD-5AE3-4A24-4DF4-8D346B8C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16B51CC-0DA8-C699-F21C-BE24D1D0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10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DCC3B-84BA-A17B-2E66-FC00E6BC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81D23F-E650-E6DA-FE59-971A7DF8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C42104-C4F7-AA36-D0A8-501C8F8D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9B0D68-8AF0-9D66-DA82-70C88B64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41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67E5D37-120C-2443-6382-ABC190E7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809B97-B6CA-DF63-1EEE-00C8934C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6B5262-D90D-0BA5-71A3-A88C5BA2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80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EE5A93-201C-2CB5-F079-52F248F4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AF90DD-03C8-080B-C5BA-79144AFA7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CBFC05-321A-FA5F-ECAB-696824703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5FFE3F-13DD-F6C0-4493-3B020D1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5BF357-FE45-1D80-21D3-4BAACB1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E487C2-0101-3379-D3A9-5A4CE39D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90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3EDD4-82BF-F2CE-3075-9EC43049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F95619-5FB5-E068-B8BA-D38AA8CA1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4F13AC-863A-D90E-3CCD-FFB3C7686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FAF6B4-3932-8CFC-4C97-D844B44B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48A736-E76E-B28B-5595-B32711F1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F1E359-6D9C-DC77-E477-FA23B67B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83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94EE70-B84F-CA1D-AC2A-C1E31DFC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882DFF-7C9B-D321-488C-87E205D4C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01D87B-DFCA-7710-96EA-276D3FE88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F16E-51B0-4C93-8338-A5F217786002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CFB16F-0FE9-5B9A-2449-37F85A369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3790B6-A28E-0959-C85B-E4762F39A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2746-5E3A-46A3-B880-FC38B05BD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6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8D00E4-A7E0-F9FE-3CA9-3151AAC72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77837"/>
          </a:xfrm>
        </p:spPr>
        <p:txBody>
          <a:bodyPr>
            <a:normAutofit/>
          </a:bodyPr>
          <a:lstStyle/>
          <a:p>
            <a:r>
              <a:rPr lang="it-IT" sz="2000" dirty="0"/>
              <a:t>HTTPS://COMMERCIOESTERO.CAMCOM.IT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E59372-C2BA-06C9-DE02-8792AB674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0"/>
          <a:stretch/>
        </p:blipFill>
        <p:spPr>
          <a:xfrm>
            <a:off x="0" y="596348"/>
            <a:ext cx="12192000" cy="545331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74232D9-A677-4150-B651-EDE2A8CE5E72}"/>
              </a:ext>
            </a:extLst>
          </p:cNvPr>
          <p:cNvSpPr/>
          <p:nvPr/>
        </p:nvSpPr>
        <p:spPr>
          <a:xfrm>
            <a:off x="11378316" y="970059"/>
            <a:ext cx="564544" cy="1510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5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68191"/>
            <a:ext cx="10515600" cy="213715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Dichiarazione merci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32B53E-9432-45EE-A9BB-E960F7BA8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6"/>
          <a:stretch/>
        </p:blipFill>
        <p:spPr>
          <a:xfrm>
            <a:off x="0" y="707423"/>
            <a:ext cx="12192000" cy="576867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526504-40F8-4B54-847A-E5AB881E7D23}"/>
              </a:ext>
            </a:extLst>
          </p:cNvPr>
          <p:cNvSpPr txBox="1"/>
          <p:nvPr/>
        </p:nvSpPr>
        <p:spPr>
          <a:xfrm>
            <a:off x="5051194" y="2096424"/>
            <a:ext cx="604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Selezionare se la merce è interamente fabbricata o prodotta in Unione Europea oppure se ha subito l’ultima lavorazione sostanziale e poi fare click su "Salva«.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FA20B0C9-5D77-4E15-88F0-792FAACF2C2D}"/>
              </a:ext>
            </a:extLst>
          </p:cNvPr>
          <p:cNvSpPr/>
          <p:nvPr/>
        </p:nvSpPr>
        <p:spPr>
          <a:xfrm rot="4540933">
            <a:off x="3750379" y="1683802"/>
            <a:ext cx="338030" cy="500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95042D4F-F702-46A6-97ED-FC05490BF7E1}"/>
              </a:ext>
            </a:extLst>
          </p:cNvPr>
          <p:cNvSpPr/>
          <p:nvPr/>
        </p:nvSpPr>
        <p:spPr>
          <a:xfrm rot="7957023">
            <a:off x="3736048" y="3178791"/>
            <a:ext cx="338030" cy="500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48ABFCF4-D38D-4571-90DE-951D8994F2FB}"/>
              </a:ext>
            </a:extLst>
          </p:cNvPr>
          <p:cNvSpPr/>
          <p:nvPr/>
        </p:nvSpPr>
        <p:spPr>
          <a:xfrm rot="7957023">
            <a:off x="2085351" y="3869102"/>
            <a:ext cx="338030" cy="500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65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873"/>
          <a:stretch/>
        </p:blipFill>
        <p:spPr>
          <a:xfrm>
            <a:off x="0" y="315070"/>
            <a:ext cx="12192000" cy="6401395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5188488">
            <a:off x="2110198" y="20103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966076" y="1899429"/>
            <a:ext cx="2771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Dopo aver scelto se fabbricato o prodotta cliccare su "Aggiungi" per inserire il produttore.</a:t>
            </a:r>
          </a:p>
        </p:txBody>
      </p:sp>
    </p:spTree>
    <p:extLst>
      <p:ext uri="{BB962C8B-B14F-4D97-AF65-F5344CB8AC3E}">
        <p14:creationId xmlns:p14="http://schemas.microsoft.com/office/powerpoint/2010/main" val="108023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272438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Dichiarazione merci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2639DF-86B4-4BFE-84A5-46AF3257C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4"/>
          <a:stretch/>
        </p:blipFill>
        <p:spPr>
          <a:xfrm>
            <a:off x="0" y="461175"/>
            <a:ext cx="12192000" cy="593564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87B48A-8FE8-4B49-BA64-879B6C1ABAC6}"/>
              </a:ext>
            </a:extLst>
          </p:cNvPr>
          <p:cNvSpPr txBox="1"/>
          <p:nvPr/>
        </p:nvSpPr>
        <p:spPr>
          <a:xfrm>
            <a:off x="3366028" y="4716928"/>
            <a:ext cx="532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Fare click su "Salva" per confermare il produttore.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A9FAC620-FB05-463A-A4B2-7BC643341CE2}"/>
              </a:ext>
            </a:extLst>
          </p:cNvPr>
          <p:cNvSpPr/>
          <p:nvPr/>
        </p:nvSpPr>
        <p:spPr>
          <a:xfrm rot="5593970">
            <a:off x="2302960" y="44123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6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827"/>
          <a:stretch/>
        </p:blipFill>
        <p:spPr>
          <a:xfrm>
            <a:off x="-2" y="371779"/>
            <a:ext cx="12192002" cy="6274772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4081843">
            <a:off x="1821444" y="27496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433595" y="3185999"/>
            <a:ext cx="435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aggiungere altri produttori selezionare "Aggiungi".</a:t>
            </a:r>
          </a:p>
        </p:txBody>
      </p:sp>
      <p:sp>
        <p:nvSpPr>
          <p:cNvPr id="7" name="Freccia in giù 6"/>
          <p:cNvSpPr/>
          <p:nvPr/>
        </p:nvSpPr>
        <p:spPr>
          <a:xfrm rot="4676223">
            <a:off x="2350487" y="42038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73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391"/>
          <a:stretch/>
        </p:blipFill>
        <p:spPr>
          <a:xfrm>
            <a:off x="33528" y="445273"/>
            <a:ext cx="12124944" cy="62139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98C3AE-11AE-4038-93F4-77F8B1E92D92}"/>
              </a:ext>
            </a:extLst>
          </p:cNvPr>
          <p:cNvSpPr txBox="1"/>
          <p:nvPr/>
        </p:nvSpPr>
        <p:spPr>
          <a:xfrm>
            <a:off x="5690001" y="1888006"/>
            <a:ext cx="4186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aggiungere ulteriori paesi di origine fare nuovamente click sulla lista e selezionarlo.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96D0C79-9252-4628-A150-36DCEEB3C62F}"/>
              </a:ext>
            </a:extLst>
          </p:cNvPr>
          <p:cNvSpPr/>
          <p:nvPr/>
        </p:nvSpPr>
        <p:spPr>
          <a:xfrm rot="3259337">
            <a:off x="4791395" y="1976573"/>
            <a:ext cx="326846" cy="746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194CA3-BE45-4F30-B125-FAEE1909C67C}"/>
              </a:ext>
            </a:extLst>
          </p:cNvPr>
          <p:cNvSpPr txBox="1"/>
          <p:nvPr/>
        </p:nvSpPr>
        <p:spPr>
          <a:xfrm>
            <a:off x="5813571" y="3429000"/>
            <a:ext cx="578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NOTA: nel caso di produttori europei è sufficiente indicare la ragione sociale e l’indirizzo cliccando su Compila.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9C1A4C60-7338-48D0-8590-E9772BB915DE}"/>
              </a:ext>
            </a:extLst>
          </p:cNvPr>
          <p:cNvSpPr/>
          <p:nvPr/>
        </p:nvSpPr>
        <p:spPr>
          <a:xfrm rot="16200000">
            <a:off x="6891923" y="4638121"/>
            <a:ext cx="484632" cy="1043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83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7757326">
            <a:off x="4116080" y="53193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2370">
            <a:off x="4306244" y="3098878"/>
            <a:ext cx="774259" cy="85961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640386" y="2055814"/>
            <a:ext cx="2870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alternativa, in caso di molti paesi di origine, è possibile inserire una  dichiarazione di origine allegando un file con un nome esplicativo/parlante</a:t>
            </a:r>
          </a:p>
        </p:txBody>
      </p:sp>
    </p:spTree>
    <p:extLst>
      <p:ext uri="{BB962C8B-B14F-4D97-AF65-F5344CB8AC3E}">
        <p14:creationId xmlns:p14="http://schemas.microsoft.com/office/powerpoint/2010/main" val="51228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641"/>
            <a:ext cx="12115800" cy="6858000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18154691">
            <a:off x="5210948" y="52730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782327" y="4638986"/>
            <a:ext cx="326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Dopo aver aggiunto eventuale paese extra-UE Caricare documento a prova dell’origine</a:t>
            </a:r>
          </a:p>
        </p:txBody>
      </p:sp>
      <p:sp>
        <p:nvSpPr>
          <p:cNvPr id="7" name="Freccia in giù 6"/>
          <p:cNvSpPr/>
          <p:nvPr/>
        </p:nvSpPr>
        <p:spPr>
          <a:xfrm rot="3812915">
            <a:off x="10299886" y="54679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545652" y="4638985"/>
            <a:ext cx="2308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Descrizione documento allegato con nome file esplicativo/parlante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84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7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4DE2-29C5-0463-F6CA-1F667344D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2F8DF-9CCC-79B9-309D-F7B30A1B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8"/>
            <a:ext cx="10515600" cy="230493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Trasporto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B6D916-BCE6-F303-4033-4174451AE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6"/>
          <a:stretch/>
        </p:blipFill>
        <p:spPr>
          <a:xfrm>
            <a:off x="0" y="556591"/>
            <a:ext cx="12192000" cy="59595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C570E6-0B33-6E58-C45B-C8A162888F44}"/>
              </a:ext>
            </a:extLst>
          </p:cNvPr>
          <p:cNvSpPr txBox="1"/>
          <p:nvPr/>
        </p:nvSpPr>
        <p:spPr>
          <a:xfrm>
            <a:off x="4569885" y="3961512"/>
            <a:ext cx="666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Indicare eventualmente i mezzi di trasporto utilizzati per la spedizione e nei casi previsti il "</a:t>
            </a:r>
            <a:r>
              <a:rPr lang="it-IT" dirty="0" err="1"/>
              <a:t>routing</a:t>
            </a:r>
            <a:r>
              <a:rPr lang="it-IT" dirty="0"/>
              <a:t>" della spedizione (campo 4 del certificato).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FBCA537B-14FB-EEDB-4318-8A75E126494B}"/>
              </a:ext>
            </a:extLst>
          </p:cNvPr>
          <p:cNvSpPr/>
          <p:nvPr/>
        </p:nvSpPr>
        <p:spPr>
          <a:xfrm rot="5829614">
            <a:off x="3917286" y="4111077"/>
            <a:ext cx="219790" cy="347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86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3456"/>
            <a:ext cx="10515600" cy="272437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Fattura di esportazione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655" b="5916"/>
          <a:stretch/>
        </p:blipFill>
        <p:spPr>
          <a:xfrm>
            <a:off x="0" y="665922"/>
            <a:ext cx="12192000" cy="5526156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4424525">
            <a:off x="2445060" y="37743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815310" y="3570758"/>
            <a:ext cx="311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Cliccare per aggiungere fattura export.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8C8F060-8A96-4A5B-A46B-379F08A8E292}"/>
              </a:ext>
            </a:extLst>
          </p:cNvPr>
          <p:cNvSpPr/>
          <p:nvPr/>
        </p:nvSpPr>
        <p:spPr>
          <a:xfrm>
            <a:off x="11521440" y="850791"/>
            <a:ext cx="453225" cy="1431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25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105C-F3D7-9DA1-EBE8-0A0937EC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691CE-FD38-095D-4AD0-21CD8CA97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660"/>
            <a:ext cx="9144000" cy="290649"/>
          </a:xfrm>
        </p:spPr>
        <p:txBody>
          <a:bodyPr>
            <a:noAutofit/>
          </a:bodyPr>
          <a:lstStyle/>
          <a:p>
            <a:r>
              <a:rPr lang="it-IT" sz="2000" dirty="0"/>
              <a:t>Selezionare "Certificato di Origine"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72402A-3F92-CCB7-4035-964ED2173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80"/>
          <a:stretch/>
        </p:blipFill>
        <p:spPr>
          <a:xfrm>
            <a:off x="0" y="662584"/>
            <a:ext cx="12192000" cy="53420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7672470">
            <a:off x="2941606" y="22373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1E3D761-ADD5-451A-8F0A-51F52F6F7397}"/>
              </a:ext>
            </a:extLst>
          </p:cNvPr>
          <p:cNvSpPr/>
          <p:nvPr/>
        </p:nvSpPr>
        <p:spPr>
          <a:xfrm>
            <a:off x="11378316" y="985961"/>
            <a:ext cx="564544" cy="1510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557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407"/>
          <a:stretch/>
        </p:blipFill>
        <p:spPr>
          <a:xfrm>
            <a:off x="-1" y="326001"/>
            <a:ext cx="12192001" cy="6279145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2707271">
            <a:off x="5471136" y="36126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084503" y="2623215"/>
            <a:ext cx="305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Scrivere il numero fattura con lo stesso formato come da documento.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97906" y="5562813"/>
            <a:ext cx="2152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Cliccare se occorre aggiungere ulteriori fatture.</a:t>
            </a:r>
          </a:p>
        </p:txBody>
      </p:sp>
      <p:sp>
        <p:nvSpPr>
          <p:cNvPr id="8" name="Freccia in giù 7"/>
          <p:cNvSpPr/>
          <p:nvPr/>
        </p:nvSpPr>
        <p:spPr>
          <a:xfrm rot="7061434">
            <a:off x="2609811" y="53184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F07619-DE98-49E5-8125-904093034D91}"/>
              </a:ext>
            </a:extLst>
          </p:cNvPr>
          <p:cNvSpPr txBox="1"/>
          <p:nvPr/>
        </p:nvSpPr>
        <p:spPr>
          <a:xfrm>
            <a:off x="8027389" y="2539509"/>
            <a:ext cx="397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Inserire l’importo totale della fattura: il dato non comparirà sul certificato di origine ma serve ai fini statistici che vengono comunicati al Ministero.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CBC5DA7A-86D1-4406-9113-66C860DA9B21}"/>
              </a:ext>
            </a:extLst>
          </p:cNvPr>
          <p:cNvSpPr/>
          <p:nvPr/>
        </p:nvSpPr>
        <p:spPr>
          <a:xfrm>
            <a:off x="10122886" y="3642675"/>
            <a:ext cx="360726" cy="659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341353-B67E-4FD1-8255-DE8D9EE0E91E}"/>
              </a:ext>
            </a:extLst>
          </p:cNvPr>
          <p:cNvSpPr txBox="1"/>
          <p:nvPr/>
        </p:nvSpPr>
        <p:spPr>
          <a:xfrm>
            <a:off x="6384338" y="4945973"/>
            <a:ext cx="350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 caso di importi decimali il separatore deve essere un punto.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FEDCACD-FFAA-4580-9ED8-19F362D89C4F}"/>
              </a:ext>
            </a:extLst>
          </p:cNvPr>
          <p:cNvSpPr/>
          <p:nvPr/>
        </p:nvSpPr>
        <p:spPr>
          <a:xfrm>
            <a:off x="11529391" y="564542"/>
            <a:ext cx="373712" cy="1590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712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751"/>
          <a:stretch/>
        </p:blipFill>
        <p:spPr>
          <a:xfrm>
            <a:off x="0" y="357807"/>
            <a:ext cx="12192001" cy="625529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43529" y="2562122"/>
            <a:ext cx="5961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Nota Bene: </a:t>
            </a:r>
            <a:r>
              <a:rPr lang="it-IT" dirty="0"/>
              <a:t>solo nel caso della richiesta di un visto sulla fattura di esportazione occorre allegare la fattura in formato pdf firmata digitalmente (CADES .P7M)-.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B56962A-D74A-4B69-A43C-25102118BC2E}"/>
              </a:ext>
            </a:extLst>
          </p:cNvPr>
          <p:cNvSpPr/>
          <p:nvPr/>
        </p:nvSpPr>
        <p:spPr>
          <a:xfrm>
            <a:off x="11529390" y="572495"/>
            <a:ext cx="389614" cy="1431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63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855"/>
          <a:stretch/>
        </p:blipFill>
        <p:spPr>
          <a:xfrm>
            <a:off x="0" y="401539"/>
            <a:ext cx="12192000" cy="61821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282868" y="3102995"/>
            <a:ext cx="49405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Selezionare solamente fra le dichiarazioni  proposte una delle due seguenti:</a:t>
            </a:r>
          </a:p>
          <a:p>
            <a:r>
              <a:rPr lang="it-IT" dirty="0"/>
              <a:t>-    Descrizione testuale : campo a testo libero;</a:t>
            </a:r>
          </a:p>
          <a:p>
            <a:pPr marL="285750" indent="-285750">
              <a:buFontTx/>
              <a:buChar char="-"/>
            </a:pPr>
            <a:r>
              <a:rPr lang="it-IT" dirty="0"/>
              <a:t>Dettaglio puntuale merci: descrizione guidata per     singolo articolo come da tabella proposta;</a:t>
            </a:r>
          </a:p>
          <a:p>
            <a:pPr marL="285750" indent="-285750">
              <a:buFontTx/>
              <a:buChar char="-"/>
            </a:pPr>
            <a:r>
              <a:rPr lang="it-IT" dirty="0"/>
              <a:t>Fattura: in questo caso il numero della fattura e la data devono essere indicate nelle Osservazioni</a:t>
            </a:r>
          </a:p>
        </p:txBody>
      </p:sp>
      <p:sp>
        <p:nvSpPr>
          <p:cNvPr id="6" name="Freccia in giù 5"/>
          <p:cNvSpPr/>
          <p:nvPr/>
        </p:nvSpPr>
        <p:spPr>
          <a:xfrm rot="5400000">
            <a:off x="3134267" y="34361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952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623"/>
          <a:stretch/>
        </p:blipFill>
        <p:spPr>
          <a:xfrm>
            <a:off x="0" y="329979"/>
            <a:ext cx="12192000" cy="619804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60293" y="3895291"/>
            <a:ext cx="797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Campo libero per inserire numero/data fattura export e altre informazioni commerciali utili (ad esempio informazioni richieste dalla lettera di credito) corrispondente al campo 5 del certificato.</a:t>
            </a:r>
          </a:p>
        </p:txBody>
      </p:sp>
      <p:sp>
        <p:nvSpPr>
          <p:cNvPr id="6" name="Freccia in giù 5"/>
          <p:cNvSpPr/>
          <p:nvPr/>
        </p:nvSpPr>
        <p:spPr>
          <a:xfrm rot="6086528">
            <a:off x="3130011" y="50698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247260" y="5306938"/>
            <a:ext cx="5114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Cliccare per riportare in modo automatico numero e data fattura/e allegata/e nel campo Osservazioni (facoltativo, si può anche scrivere manualmente).</a:t>
            </a:r>
          </a:p>
        </p:txBody>
      </p:sp>
    </p:spTree>
    <p:extLst>
      <p:ext uri="{BB962C8B-B14F-4D97-AF65-F5344CB8AC3E}">
        <p14:creationId xmlns:p14="http://schemas.microsoft.com/office/powerpoint/2010/main" val="341516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649"/>
          <a:stretch/>
        </p:blipFill>
        <p:spPr>
          <a:xfrm>
            <a:off x="0" y="301951"/>
            <a:ext cx="12192000" cy="62540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33460" y="5006106"/>
            <a:ext cx="7154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Cliccare per aggiungere eventuali altri documenti comprovanti l’origine merce o altri documenti collegati alla pratica (es. </a:t>
            </a:r>
            <a:r>
              <a:rPr lang="it-IT" dirty="0" err="1"/>
              <a:t>packing</a:t>
            </a:r>
            <a:r>
              <a:rPr lang="it-IT" dirty="0"/>
              <a:t> list) preferibilmente con nome file esplicativo/parlante.</a:t>
            </a:r>
          </a:p>
        </p:txBody>
      </p:sp>
      <p:sp>
        <p:nvSpPr>
          <p:cNvPr id="6" name="Freccia in giù 5"/>
          <p:cNvSpPr/>
          <p:nvPr/>
        </p:nvSpPr>
        <p:spPr>
          <a:xfrm rot="5400000">
            <a:off x="2720125" y="48400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1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1846"/>
            <a:ext cx="10515600" cy="322772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Solo nel caso di richieste di visti su fatture o su </a:t>
            </a:r>
            <a:r>
              <a:rPr lang="it-IT" sz="2000" dirty="0" err="1"/>
              <a:t>packing</a:t>
            </a:r>
            <a:r>
              <a:rPr lang="it-IT" sz="2000" dirty="0"/>
              <a:t> list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FFFA91-47BB-4AEA-9FE1-94591E4E5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4"/>
          <a:stretch/>
        </p:blipFill>
        <p:spPr>
          <a:xfrm>
            <a:off x="0" y="620202"/>
            <a:ext cx="12192000" cy="574503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4F789A8-5651-40A1-A907-5DC27CDB448A}"/>
              </a:ext>
            </a:extLst>
          </p:cNvPr>
          <p:cNvSpPr/>
          <p:nvPr/>
        </p:nvSpPr>
        <p:spPr>
          <a:xfrm>
            <a:off x="2988633" y="3244334"/>
            <a:ext cx="5682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Solo nel caso di richieste di visti su fatture o su </a:t>
            </a:r>
            <a:r>
              <a:rPr lang="it-IT" dirty="0" err="1"/>
              <a:t>packing</a:t>
            </a:r>
            <a:r>
              <a:rPr lang="it-IT" dirty="0"/>
              <a:t> list.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216AB2E-B94F-40E2-A029-8D07CD2B6C94}"/>
              </a:ext>
            </a:extLst>
          </p:cNvPr>
          <p:cNvSpPr/>
          <p:nvPr/>
        </p:nvSpPr>
        <p:spPr>
          <a:xfrm rot="17606854">
            <a:off x="8628635" y="3198267"/>
            <a:ext cx="357690" cy="268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195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1845"/>
            <a:ext cx="10515600" cy="322772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Solo nel caso di richieste di visti su fatture o su </a:t>
            </a:r>
            <a:r>
              <a:rPr lang="it-IT" sz="2000" dirty="0" err="1"/>
              <a:t>packing</a:t>
            </a:r>
            <a:r>
              <a:rPr lang="it-IT" sz="2000" dirty="0"/>
              <a:t> list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3C85793-E89D-4812-88EE-CF8E9EF0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1"/>
          <a:stretch/>
        </p:blipFill>
        <p:spPr>
          <a:xfrm>
            <a:off x="0" y="620201"/>
            <a:ext cx="12192000" cy="59966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C8EBB8-37BD-4715-B8CF-B83537570E9F}"/>
              </a:ext>
            </a:extLst>
          </p:cNvPr>
          <p:cNvSpPr txBox="1"/>
          <p:nvPr/>
        </p:nvSpPr>
        <p:spPr>
          <a:xfrm>
            <a:off x="2539092" y="3244334"/>
            <a:ext cx="896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Indicare il numero dei visti richiesti a seconda della tipologia e poi fare click su "salva".</a:t>
            </a:r>
          </a:p>
        </p:txBody>
      </p:sp>
    </p:spTree>
    <p:extLst>
      <p:ext uri="{BB962C8B-B14F-4D97-AF65-F5344CB8AC3E}">
        <p14:creationId xmlns:p14="http://schemas.microsoft.com/office/powerpoint/2010/main" val="380174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524"/>
          <a:stretch/>
        </p:blipFill>
        <p:spPr>
          <a:xfrm>
            <a:off x="0" y="381507"/>
            <a:ext cx="12192000" cy="620485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75312" y="2130866"/>
            <a:ext cx="424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Selezionare solo se si richiede visto legalizzazione (ex-</a:t>
            </a:r>
            <a:r>
              <a:rPr lang="it-IT" dirty="0" err="1"/>
              <a:t>Upica</a:t>
            </a:r>
            <a:r>
              <a:rPr lang="it-IT" dirty="0"/>
              <a:t>) su certificato.</a:t>
            </a:r>
          </a:p>
        </p:txBody>
      </p:sp>
      <p:sp>
        <p:nvSpPr>
          <p:cNvPr id="7" name="Freccia in giù 6"/>
          <p:cNvSpPr/>
          <p:nvPr/>
        </p:nvSpPr>
        <p:spPr>
          <a:xfrm rot="10800000">
            <a:off x="2353676" y="1719387"/>
            <a:ext cx="348655" cy="391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49209" y="2239374"/>
            <a:ext cx="334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Selezionare "copie" per numero copie aggiuntive richieste oltre la copia già attribuita in automatico.</a:t>
            </a:r>
          </a:p>
        </p:txBody>
      </p:sp>
      <p:sp>
        <p:nvSpPr>
          <p:cNvPr id="9" name="Freccia in giù 8"/>
          <p:cNvSpPr/>
          <p:nvPr/>
        </p:nvSpPr>
        <p:spPr>
          <a:xfrm rot="7711468">
            <a:off x="5175723" y="1567182"/>
            <a:ext cx="377457" cy="488011"/>
          </a:xfrm>
          <a:prstGeom prst="downArrow">
            <a:avLst>
              <a:gd name="adj1" fmla="val 53756"/>
              <a:gd name="adj2" fmla="val 30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0122195" y="2133580"/>
            <a:ext cx="2849526" cy="102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044223" y="2133580"/>
            <a:ext cx="2303721" cy="124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877350" y="2133580"/>
            <a:ext cx="28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Selezionare solo se si richiede il visto legalizzazione (ex-</a:t>
            </a:r>
            <a:r>
              <a:rPr lang="it-IT" dirty="0" err="1"/>
              <a:t>Upica</a:t>
            </a:r>
            <a:r>
              <a:rPr lang="it-IT" dirty="0"/>
              <a:t>) anche su copia.</a:t>
            </a:r>
          </a:p>
        </p:txBody>
      </p:sp>
      <p:sp>
        <p:nvSpPr>
          <p:cNvPr id="13" name="Freccia in giù 12"/>
          <p:cNvSpPr/>
          <p:nvPr/>
        </p:nvSpPr>
        <p:spPr>
          <a:xfrm rot="6721961">
            <a:off x="8090655" y="13219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468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29EDCFF-0BF3-4CF3-8BA0-1F281DB6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"/>
          <a:stretch/>
        </p:blipFill>
        <p:spPr>
          <a:xfrm>
            <a:off x="0" y="353833"/>
            <a:ext cx="12192000" cy="61503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DFE725-9D46-475E-842F-8B8CAF2D0DF3}"/>
              </a:ext>
            </a:extLst>
          </p:cNvPr>
          <p:cNvSpPr txBox="1"/>
          <p:nvPr/>
        </p:nvSpPr>
        <p:spPr>
          <a:xfrm>
            <a:off x="2123388" y="637014"/>
            <a:ext cx="562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È obbligatorio inserire come modalità consegna "Invio per mezzo mail/PEC« (stampa in azienda).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981DE14-61C7-4793-9002-CB953D8A7E16}"/>
              </a:ext>
            </a:extLst>
          </p:cNvPr>
          <p:cNvSpPr/>
          <p:nvPr/>
        </p:nvSpPr>
        <p:spPr>
          <a:xfrm rot="1611292">
            <a:off x="2804532" y="15410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69CC49-8DED-4000-AD9C-1F91A2012A23}"/>
              </a:ext>
            </a:extLst>
          </p:cNvPr>
          <p:cNvSpPr txBox="1"/>
          <p:nvPr/>
        </p:nvSpPr>
        <p:spPr>
          <a:xfrm>
            <a:off x="6921515" y="2028190"/>
            <a:ext cx="40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Selezionare stampa su Foglio Bianco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FB0CFF6B-F36A-4D1F-B8D3-9AE341132797}"/>
              </a:ext>
            </a:extLst>
          </p:cNvPr>
          <p:cNvSpPr/>
          <p:nvPr/>
        </p:nvSpPr>
        <p:spPr>
          <a:xfrm rot="5775882">
            <a:off x="5725455" y="229490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960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6116"/>
          <a:stretch/>
        </p:blipFill>
        <p:spPr>
          <a:xfrm>
            <a:off x="0" y="552615"/>
            <a:ext cx="12192000" cy="575276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2999B7-51A3-4587-A734-322F53F59DA5}"/>
              </a:ext>
            </a:extLst>
          </p:cNvPr>
          <p:cNvSpPr txBox="1"/>
          <p:nvPr/>
        </p:nvSpPr>
        <p:spPr>
          <a:xfrm>
            <a:off x="2973074" y="835210"/>
            <a:ext cx="544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Selezionare, dopo aver preso visione di quanto dichiarato, l’opzione "Il firmatario".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28EFF2D-99AD-4C19-929B-BCC255CE4F99}"/>
              </a:ext>
            </a:extLst>
          </p:cNvPr>
          <p:cNvSpPr/>
          <p:nvPr/>
        </p:nvSpPr>
        <p:spPr>
          <a:xfrm rot="3201811">
            <a:off x="1314562" y="1297168"/>
            <a:ext cx="343949" cy="64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294626D-621A-4D06-B315-53585B94992C}"/>
              </a:ext>
            </a:extLst>
          </p:cNvPr>
          <p:cNvSpPr/>
          <p:nvPr/>
        </p:nvSpPr>
        <p:spPr>
          <a:xfrm>
            <a:off x="1183822" y="1148460"/>
            <a:ext cx="873578" cy="141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23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9FDCE-9A4B-2FA4-F8D4-A9437B499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8BA6A-0F6A-10F2-1AEB-2D2821E5E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267"/>
            <a:ext cx="9144000" cy="477837"/>
          </a:xfrm>
        </p:spPr>
        <p:txBody>
          <a:bodyPr>
            <a:normAutofit/>
          </a:bodyPr>
          <a:lstStyle/>
          <a:p>
            <a:r>
              <a:rPr lang="it-IT" sz="2000" dirty="0"/>
              <a:t>Selezionare la Camera di Commercio e la sede di destinazione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0936AC-AC35-4BFE-89F1-7CA64C546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9"/>
          <a:stretch/>
        </p:blipFill>
        <p:spPr>
          <a:xfrm>
            <a:off x="0" y="651494"/>
            <a:ext cx="12192000" cy="5892903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89F1401-34A9-4765-BD47-3D86C4D70CFD}"/>
              </a:ext>
            </a:extLst>
          </p:cNvPr>
          <p:cNvSpPr/>
          <p:nvPr/>
        </p:nvSpPr>
        <p:spPr>
          <a:xfrm rot="5964687">
            <a:off x="4298226" y="33535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A7D139-04D8-41D7-BC15-13A691243B92}"/>
              </a:ext>
            </a:extLst>
          </p:cNvPr>
          <p:cNvSpPr/>
          <p:nvPr/>
        </p:nvSpPr>
        <p:spPr>
          <a:xfrm>
            <a:off x="11600950" y="882596"/>
            <a:ext cx="381666" cy="166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215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6116"/>
          <a:stretch/>
        </p:blipFill>
        <p:spPr>
          <a:xfrm>
            <a:off x="0" y="552615"/>
            <a:ext cx="12192000" cy="575276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640D7F-5DCE-4B60-A6D6-4D1876928AB2}"/>
              </a:ext>
            </a:extLst>
          </p:cNvPr>
          <p:cNvSpPr txBox="1"/>
          <p:nvPr/>
        </p:nvSpPr>
        <p:spPr>
          <a:xfrm>
            <a:off x="2996354" y="3993160"/>
            <a:ext cx="707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Fare click su "Scarica riepilogo«, firmare il documento in modalità </a:t>
            </a:r>
            <a:r>
              <a:rPr lang="it-IT" dirty="0" err="1"/>
              <a:t>Cades</a:t>
            </a:r>
            <a:r>
              <a:rPr lang="it-IT" dirty="0"/>
              <a:t> (.P7M) e poi caricare il file firmato.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60ED74C-8D5B-49D0-837A-26F7433D393F}"/>
              </a:ext>
            </a:extLst>
          </p:cNvPr>
          <p:cNvSpPr/>
          <p:nvPr/>
        </p:nvSpPr>
        <p:spPr>
          <a:xfrm rot="8830479">
            <a:off x="1158312" y="5226816"/>
            <a:ext cx="484632" cy="710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B133C0E1-13BB-4675-9EE5-6F82921DCD6A}"/>
              </a:ext>
            </a:extLst>
          </p:cNvPr>
          <p:cNvSpPr/>
          <p:nvPr/>
        </p:nvSpPr>
        <p:spPr>
          <a:xfrm rot="2863520">
            <a:off x="2417927" y="4055392"/>
            <a:ext cx="484632" cy="71530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331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6116"/>
          <a:stretch/>
        </p:blipFill>
        <p:spPr>
          <a:xfrm>
            <a:off x="0" y="492979"/>
            <a:ext cx="12192000" cy="57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66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6205"/>
          <a:stretch/>
        </p:blipFill>
        <p:spPr>
          <a:xfrm>
            <a:off x="43136" y="555662"/>
            <a:ext cx="12192000" cy="57466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8C6F88-2C92-4D7B-8148-7817A711B235}"/>
              </a:ext>
            </a:extLst>
          </p:cNvPr>
          <p:cNvSpPr txBox="1"/>
          <p:nvPr/>
        </p:nvSpPr>
        <p:spPr>
          <a:xfrm>
            <a:off x="2799150" y="4206820"/>
            <a:ext cx="482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Riepilogo costi della pratica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CF6347-5D20-4F53-9FF7-CFD67DAE406A}"/>
              </a:ext>
            </a:extLst>
          </p:cNvPr>
          <p:cNvSpPr txBox="1"/>
          <p:nvPr/>
        </p:nvSpPr>
        <p:spPr>
          <a:xfrm>
            <a:off x="2148980" y="2781837"/>
            <a:ext cx="789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questo spazio si possono inserire delle comunicazioni per l’ufficio estero.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B485BAB0-B94D-42A0-A1FE-91C09596BBCC}"/>
              </a:ext>
            </a:extLst>
          </p:cNvPr>
          <p:cNvSpPr/>
          <p:nvPr/>
        </p:nvSpPr>
        <p:spPr>
          <a:xfrm rot="5639233">
            <a:off x="3302460" y="5838162"/>
            <a:ext cx="337943" cy="425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BA923C-7B3E-46DC-B138-EEFA5E70E6F4}"/>
              </a:ext>
            </a:extLst>
          </p:cNvPr>
          <p:cNvSpPr txBox="1"/>
          <p:nvPr/>
        </p:nvSpPr>
        <p:spPr>
          <a:xfrm>
            <a:off x="3965197" y="5846780"/>
            <a:ext cx="22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Fare click su privacy.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8B5CB5-209B-467D-9D8D-46E4EA03B041}"/>
              </a:ext>
            </a:extLst>
          </p:cNvPr>
          <p:cNvSpPr txBox="1"/>
          <p:nvPr/>
        </p:nvSpPr>
        <p:spPr>
          <a:xfrm>
            <a:off x="7399527" y="5746675"/>
            <a:ext cx="364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Premere invia per spedire la pratica.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A625398C-EA65-447D-AD47-336EA6935DEF}"/>
              </a:ext>
            </a:extLst>
          </p:cNvPr>
          <p:cNvSpPr/>
          <p:nvPr/>
        </p:nvSpPr>
        <p:spPr>
          <a:xfrm>
            <a:off x="11477014" y="5055360"/>
            <a:ext cx="484632" cy="6439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52AADB-2E90-4B2E-89DE-00836E5AA0F4}"/>
              </a:ext>
            </a:extLst>
          </p:cNvPr>
          <p:cNvSpPr/>
          <p:nvPr/>
        </p:nvSpPr>
        <p:spPr>
          <a:xfrm>
            <a:off x="11684044" y="707667"/>
            <a:ext cx="261700" cy="127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06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9FDCE-9A4B-2FA4-F8D4-A9437B499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5380681-01EA-3534-9BC0-533816849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2"/>
          <a:stretch/>
        </p:blipFill>
        <p:spPr>
          <a:xfrm>
            <a:off x="0" y="502208"/>
            <a:ext cx="12192000" cy="585358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30864" y="315182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si seleziona la lingua inglese verrà tradotto il campo dei paesi, del numero fattura e la dicitura "come da fattura" nel campo 6 descrizione merci.</a:t>
            </a:r>
          </a:p>
        </p:txBody>
      </p:sp>
      <p:sp>
        <p:nvSpPr>
          <p:cNvPr id="4" name="Freccia in giù 3"/>
          <p:cNvSpPr/>
          <p:nvPr/>
        </p:nvSpPr>
        <p:spPr>
          <a:xfrm rot="5400000">
            <a:off x="2832576" y="33243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D703ED3-99D5-470F-8F16-A3CCB23B5088}"/>
              </a:ext>
            </a:extLst>
          </p:cNvPr>
          <p:cNvSpPr/>
          <p:nvPr/>
        </p:nvSpPr>
        <p:spPr>
          <a:xfrm>
            <a:off x="11704320" y="675860"/>
            <a:ext cx="270345" cy="1033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98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617"/>
          <a:stretch/>
        </p:blipFill>
        <p:spPr>
          <a:xfrm>
            <a:off x="0" y="329760"/>
            <a:ext cx="12192000" cy="6198479"/>
          </a:xfrm>
          <a:prstGeom prst="rect">
            <a:avLst/>
          </a:prstGeom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DA344C41-5096-4777-BA1D-4D10643D5078}"/>
              </a:ext>
            </a:extLst>
          </p:cNvPr>
          <p:cNvSpPr/>
          <p:nvPr/>
        </p:nvSpPr>
        <p:spPr>
          <a:xfrm rot="8318330">
            <a:off x="4771120" y="2000129"/>
            <a:ext cx="484632" cy="867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0A429B-04F0-4791-A086-5A095804015C}"/>
              </a:ext>
            </a:extLst>
          </p:cNvPr>
          <p:cNvSpPr txBox="1"/>
          <p:nvPr/>
        </p:nvSpPr>
        <p:spPr>
          <a:xfrm>
            <a:off x="5722288" y="2110707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caso di azienda </a:t>
            </a:r>
            <a:r>
              <a:rPr lang="it-IT" dirty="0" err="1"/>
              <a:t>plurilocalizzata</a:t>
            </a:r>
            <a:r>
              <a:rPr lang="it-IT" dirty="0"/>
              <a:t>, inserire il numero rea corrispondente alla sede di spedizione.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47DC47E-1368-44A1-AF38-7138692A6D3E}"/>
              </a:ext>
            </a:extLst>
          </p:cNvPr>
          <p:cNvSpPr/>
          <p:nvPr/>
        </p:nvSpPr>
        <p:spPr>
          <a:xfrm rot="3279830">
            <a:off x="3906642" y="3754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E141395-B24F-467D-8CCB-A9F829D91EDA}"/>
              </a:ext>
            </a:extLst>
          </p:cNvPr>
          <p:cNvSpPr/>
          <p:nvPr/>
        </p:nvSpPr>
        <p:spPr>
          <a:xfrm>
            <a:off x="4945711" y="5462546"/>
            <a:ext cx="1677726" cy="2067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80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623"/>
          <a:stretch/>
        </p:blipFill>
        <p:spPr>
          <a:xfrm>
            <a:off x="-2" y="437322"/>
            <a:ext cx="12192002" cy="6198042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6666078">
            <a:off x="2413062" y="3007091"/>
            <a:ext cx="484632" cy="1058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08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669"/>
          <a:stretch/>
        </p:blipFill>
        <p:spPr>
          <a:xfrm>
            <a:off x="-39624" y="405517"/>
            <a:ext cx="12271248" cy="6240382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7213066">
            <a:off x="2371331" y="37643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158333" y="4145034"/>
            <a:ext cx="353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Fare click su «Aggiungi" per salvare il destinatario.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C0230DB-E1A9-4779-9714-0E82FF756543}"/>
              </a:ext>
            </a:extLst>
          </p:cNvPr>
          <p:cNvSpPr/>
          <p:nvPr/>
        </p:nvSpPr>
        <p:spPr>
          <a:xfrm>
            <a:off x="11587699" y="644056"/>
            <a:ext cx="339257" cy="1431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53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361"/>
          <a:stretch/>
        </p:blipFill>
        <p:spPr>
          <a:xfrm>
            <a:off x="0" y="367293"/>
            <a:ext cx="12192000" cy="6323729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3993649">
            <a:off x="4113390" y="22994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009770" y="2351627"/>
            <a:ext cx="4054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aggiungere un eventuale secondo indirizzo della </a:t>
            </a:r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err="1"/>
              <a:t>Destination</a:t>
            </a:r>
            <a:r>
              <a:rPr lang="it-IT" dirty="0"/>
              <a:t>, fare di nuovo «Aggiungi Destinatario" e compilare i campi previsti ricordandosi di scrivere «FINAL DESTINATION» prima dell’indirizzo.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E8F1F3E-6CD7-4109-BF16-1EEE4C6E6DB9}"/>
              </a:ext>
            </a:extLst>
          </p:cNvPr>
          <p:cNvSpPr/>
          <p:nvPr/>
        </p:nvSpPr>
        <p:spPr>
          <a:xfrm>
            <a:off x="11537342" y="620203"/>
            <a:ext cx="349858" cy="1431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3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690"/>
          <a:stretch/>
        </p:blipFill>
        <p:spPr>
          <a:xfrm>
            <a:off x="-6183" y="413468"/>
            <a:ext cx="12198183" cy="6281530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3609158">
            <a:off x="4967263" y="24293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14126" y="2564369"/>
            <a:ext cx="289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Selezionare il paese di origine dal menù a tendina.</a:t>
            </a:r>
          </a:p>
        </p:txBody>
      </p:sp>
      <p:sp>
        <p:nvSpPr>
          <p:cNvPr id="8" name="Freccia in giù 7"/>
          <p:cNvSpPr/>
          <p:nvPr/>
        </p:nvSpPr>
        <p:spPr>
          <a:xfrm rot="18722936">
            <a:off x="6865933" y="463045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000873" y="3955288"/>
            <a:ext cx="3231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Fare click su «Compila" per inserire la ragione sociale e l’indirizzo del produttore. </a:t>
            </a:r>
          </a:p>
        </p:txBody>
      </p:sp>
    </p:spTree>
    <p:extLst>
      <p:ext uri="{BB962C8B-B14F-4D97-AF65-F5344CB8AC3E}">
        <p14:creationId xmlns:p14="http://schemas.microsoft.com/office/powerpoint/2010/main" val="3048342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Widescreen</PresentationFormat>
  <Paragraphs>51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di Office</vt:lpstr>
      <vt:lpstr>HTTPS://COMMERCIOESTERO.CAMCOM.IT</vt:lpstr>
      <vt:lpstr>Selezionare "Certificato di Origine"</vt:lpstr>
      <vt:lpstr>Selezionare la Camera di Commercio e la sede di destinazione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Dichiarazione merci</vt:lpstr>
      <vt:lpstr>Presentazione standard di PowerPoint</vt:lpstr>
      <vt:lpstr>Dichiarazione merci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Trasporto</vt:lpstr>
      <vt:lpstr>Fattura di esportazione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Solo nel caso di richieste di visti su fatture o su packing list</vt:lpstr>
      <vt:lpstr>Solo nel caso di richieste di visti su fatture o su packing list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Relatore CCIAA Torino</dc:creator>
  <cp:lastModifiedBy>CMT0075@bas.intra.cciaa.net</cp:lastModifiedBy>
  <cp:revision>52</cp:revision>
  <dcterms:created xsi:type="dcterms:W3CDTF">2025-02-27T08:39:29Z</dcterms:created>
  <dcterms:modified xsi:type="dcterms:W3CDTF">2025-09-23T11:31:38Z</dcterms:modified>
</cp:coreProperties>
</file>