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6858000" cy="9906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titol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14440" y="1621080"/>
            <a:ext cx="5829120" cy="344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it-IT" sz="45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b="0" lang="en-US" sz="4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3182282-CD37-4669-8950-5BF42BD4FB61}" type="slidenum"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to con didascal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72320" y="660240"/>
            <a:ext cx="2211480" cy="231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915640" y="1426320"/>
            <a:ext cx="3471480" cy="703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72320" y="2971800"/>
            <a:ext cx="2211480" cy="550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it-IT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28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29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30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28DFCE1-30A8-4A1A-AEA5-C65C388C3F4E}" type="slidenum"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magine con didascal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72320" y="660240"/>
            <a:ext cx="2211480" cy="231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915640" y="1426320"/>
            <a:ext cx="3471480" cy="703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72320" y="2971800"/>
            <a:ext cx="2211480" cy="550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it-IT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31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 idx="32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sldNum" idx="33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5DFC8EA-E008-49C5-BAE0-3499E13FA56F}" type="slidenum"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olo e testo vertica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4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5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6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F83196F-73B3-42BE-9D33-7A1FFDEFA8F2}" type="slidenum"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1_Titolo e testo vertica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07880" y="527400"/>
            <a:ext cx="1478520" cy="839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71600" y="527400"/>
            <a:ext cx="4350240" cy="839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7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8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9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E412E52-41CB-4C19-9A69-1EE1423D0ED3}" type="slidenum"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olo e contenu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10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11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sldNum" idx="12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F93B913-A0AB-4D71-8280-CEA495E8F619}" type="slidenum"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testazione sezion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68000" y="2469600"/>
            <a:ext cx="5914800" cy="4120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it-IT" sz="45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b="0" lang="en-US" sz="4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68000" y="6629400"/>
            <a:ext cx="5914800" cy="216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3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4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15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863D840-98D2-4FE8-AF39-C505B2555C1E}" type="slidenum"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e contenut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2914200" cy="628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471840" y="2637000"/>
            <a:ext cx="2914200" cy="628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16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7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18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E95CBA9-65B6-4BA1-92CE-73A469A0AA74}" type="slidenum"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fron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7232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72320" y="2428200"/>
            <a:ext cx="2900880" cy="118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72320" y="3618360"/>
            <a:ext cx="2900880" cy="532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3471840" y="2428200"/>
            <a:ext cx="2915280" cy="118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471840" y="3618360"/>
            <a:ext cx="2915280" cy="532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Secondo livello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Terzo livello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Quarto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Quinto livello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dt" idx="19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ftr" idx="20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8"/>
          <p:cNvSpPr>
            <a:spLocks noGrp="1"/>
          </p:cNvSpPr>
          <p:nvPr>
            <p:ph type="sldNum" idx="21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070A1CF-3ACA-416A-B50D-BCA74402BCF5}" type="slidenum"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lo titol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it-IT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Fare clic per modificare lo stile del titolo dello schema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dt" idx="22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 idx="23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sldNum" idx="24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445B8DD-8AC0-4FFB-831D-0E64D4F23963}" type="slidenum"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uot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dt" idx="25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6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 idx="27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7C49953-ACF6-4BBC-AB5C-86ECBB272925}" type="slidenum">
              <a:rPr b="0" lang="it-IT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&lt;numero&gt;</a:t>
            </a:fld>
            <a:endParaRPr b="0" lang="it-IT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hyperlink" Target="https://portaleoperatori.italia.it/" TargetMode="External"/><Relationship Id="rId12" Type="http://schemas.openxmlformats.org/officeDocument/2006/relationships/hyperlink" Target="http://italia.it/" TargetMode="External"/><Relationship Id="rId13" Type="http://schemas.openxmlformats.org/officeDocument/2006/relationships/image" Target="../media/image11.jpeg"/><Relationship Id="rId1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magine 45" descr=""/>
          <p:cNvPicPr/>
          <p:nvPr/>
        </p:nvPicPr>
        <p:blipFill>
          <a:blip r:embed="rId1"/>
          <a:stretch/>
        </p:blipFill>
        <p:spPr>
          <a:xfrm>
            <a:off x="0" y="2394360"/>
            <a:ext cx="6857640" cy="7511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Immagine 28" descr=""/>
          <p:cNvPicPr/>
          <p:nvPr/>
        </p:nvPicPr>
        <p:blipFill>
          <a:blip r:embed="rId2"/>
          <a:stretch/>
        </p:blipFill>
        <p:spPr>
          <a:xfrm>
            <a:off x="0" y="-19440"/>
            <a:ext cx="6857640" cy="9696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Rettangolo 12"/>
          <p:cNvSpPr/>
          <p:nvPr/>
        </p:nvSpPr>
        <p:spPr>
          <a:xfrm>
            <a:off x="0" y="7739280"/>
            <a:ext cx="6857640" cy="1074240"/>
          </a:xfrm>
          <a:prstGeom prst="rect">
            <a:avLst/>
          </a:prstGeom>
          <a:solidFill>
            <a:srgbClr val="d4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0" name="Rettangolo con angoli arrotondati 32"/>
          <p:cNvSpPr/>
          <p:nvPr/>
        </p:nvSpPr>
        <p:spPr>
          <a:xfrm>
            <a:off x="853560" y="1367640"/>
            <a:ext cx="5150880" cy="647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61" name="Immagine 39" descr=""/>
          <p:cNvPicPr/>
          <p:nvPr/>
        </p:nvPicPr>
        <p:blipFill>
          <a:blip r:embed="rId3"/>
          <a:stretch/>
        </p:blipFill>
        <p:spPr>
          <a:xfrm>
            <a:off x="392400" y="9112320"/>
            <a:ext cx="1229400" cy="43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2" name="Picture 2" descr="Cultura 4.0 - PNRR Cultura"/>
          <p:cNvPicPr/>
          <p:nvPr/>
        </p:nvPicPr>
        <p:blipFill>
          <a:blip r:embed="rId4"/>
          <a:stretch/>
        </p:blipFill>
        <p:spPr>
          <a:xfrm>
            <a:off x="4394160" y="9190080"/>
            <a:ext cx="1963440" cy="2836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3" name="Gruppo 41"/>
          <p:cNvGrpSpPr/>
          <p:nvPr/>
        </p:nvGrpSpPr>
        <p:grpSpPr>
          <a:xfrm>
            <a:off x="1887480" y="9118440"/>
            <a:ext cx="1503000" cy="404640"/>
            <a:chOff x="1887480" y="9118440"/>
            <a:chExt cx="1503000" cy="404640"/>
          </a:xfrm>
        </p:grpSpPr>
        <p:pic>
          <p:nvPicPr>
            <p:cNvPr id="64" name="Picture 4" descr="Cultura 4.0 - PNRR Cultura"/>
            <p:cNvPicPr/>
            <p:nvPr/>
          </p:nvPicPr>
          <p:blipFill>
            <a:blip r:embed="rId5"/>
            <a:srcRect l="35062" t="0" r="0" b="0"/>
            <a:stretch/>
          </p:blipFill>
          <p:spPr>
            <a:xfrm>
              <a:off x="2387520" y="9118440"/>
              <a:ext cx="1002960" cy="404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5" name="Picture 8" descr="finanziato dall'Unione europea – Next Generation EU - Pollo Monteverde"/>
            <p:cNvPicPr/>
            <p:nvPr/>
          </p:nvPicPr>
          <p:blipFill>
            <a:blip r:embed="rId6"/>
            <a:srcRect l="1851" t="7913" r="67869" b="7452"/>
            <a:stretch/>
          </p:blipFill>
          <p:spPr>
            <a:xfrm>
              <a:off x="1887480" y="9164880"/>
              <a:ext cx="461160" cy="30924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66" name="Picture 10" descr="ENIT S.p.A. | Enit S.p.A. (Italiano)"/>
          <p:cNvPicPr/>
          <p:nvPr/>
        </p:nvPicPr>
        <p:blipFill>
          <a:blip r:embed="rId7"/>
          <a:stretch/>
        </p:blipFill>
        <p:spPr>
          <a:xfrm>
            <a:off x="3735000" y="9179640"/>
            <a:ext cx="370440" cy="30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" name="Immagine 48" descr=""/>
          <p:cNvPicPr/>
          <p:nvPr/>
        </p:nvPicPr>
        <p:blipFill>
          <a:blip r:embed="rId8"/>
          <a:stretch/>
        </p:blipFill>
        <p:spPr>
          <a:xfrm>
            <a:off x="1174680" y="1229760"/>
            <a:ext cx="4495320" cy="74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" name="Immagine 49" descr=""/>
          <p:cNvPicPr/>
          <p:nvPr/>
        </p:nvPicPr>
        <p:blipFill>
          <a:blip r:embed="rId9"/>
          <a:stretch/>
        </p:blipFill>
        <p:spPr>
          <a:xfrm>
            <a:off x="495000" y="333360"/>
            <a:ext cx="2435400" cy="51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Rettangolo 50"/>
          <p:cNvSpPr/>
          <p:nvPr/>
        </p:nvSpPr>
        <p:spPr>
          <a:xfrm>
            <a:off x="0" y="0"/>
            <a:ext cx="6857640" cy="186120"/>
          </a:xfrm>
          <a:prstGeom prst="rect">
            <a:avLst/>
          </a:prstGeom>
          <a:solidFill>
            <a:srgbClr val="d4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it-IT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70" name="Immagine 51" descr=""/>
          <p:cNvPicPr/>
          <p:nvPr/>
        </p:nvPicPr>
        <p:blipFill>
          <a:blip r:embed="rId10"/>
          <a:srcRect l="3332" t="33058" r="3332" b="32779"/>
          <a:stretch/>
        </p:blipFill>
        <p:spPr>
          <a:xfrm>
            <a:off x="4286520" y="7127280"/>
            <a:ext cx="2395440" cy="58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CasellaDiTesto 2"/>
          <p:cNvSpPr/>
          <p:nvPr/>
        </p:nvSpPr>
        <p:spPr>
          <a:xfrm>
            <a:off x="152640" y="7192080"/>
            <a:ext cx="369504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it-IT" sz="1200" strike="noStrike" u="none">
                <a:solidFill>
                  <a:schemeClr val="lt1"/>
                </a:solidFill>
                <a:effectLst/>
                <a:highlight>
                  <a:srgbClr val="04585e"/>
                </a:highlight>
                <a:uFillTx/>
                <a:latin typeface="Montserrat"/>
              </a:rPr>
              <a:t>Questa iniziativa ricade all’interno del mandato previsto dal TDH Point</a:t>
            </a:r>
            <a:r>
              <a:rPr b="0" lang="it-IT" sz="1200" strike="noStrike" u="none">
                <a:solidFill>
                  <a:schemeClr val="lt1"/>
                </a:solidFill>
                <a:effectLst/>
                <a:highlight>
                  <a:srgbClr val="04585e"/>
                </a:highlight>
                <a:uFillTx/>
                <a:latin typeface="Calibri"/>
              </a:rPr>
              <a:t>.</a:t>
            </a:r>
            <a:endParaRPr b="0" lang="it-IT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CasellaDiTesto 19"/>
          <p:cNvSpPr/>
          <p:nvPr/>
        </p:nvSpPr>
        <p:spPr>
          <a:xfrm>
            <a:off x="152640" y="6566040"/>
            <a:ext cx="642996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it-IT" sz="1100" strike="noStrike" u="none">
                <a:solidFill>
                  <a:schemeClr val="lt1"/>
                </a:solidFill>
                <a:effectLst/>
                <a:uFillTx/>
                <a:latin typeface="Montserrat"/>
              </a:rPr>
              <a:t>Uno spazio digitale con </a:t>
            </a:r>
            <a:r>
              <a:rPr b="0" lang="it-IT" sz="1100" strike="noStrike" u="none">
                <a:solidFill>
                  <a:schemeClr val="lt1"/>
                </a:solidFill>
                <a:effectLst/>
                <a:highlight>
                  <a:srgbClr val="04585e"/>
                </a:highlight>
                <a:uFillTx/>
                <a:latin typeface="Montserrat"/>
              </a:rPr>
              <a:t>strumenti innovativi gratuiti</a:t>
            </a:r>
            <a:r>
              <a:rPr b="0" lang="it-IT" sz="1100" strike="noStrike" u="none">
                <a:solidFill>
                  <a:schemeClr val="lt1"/>
                </a:solidFill>
                <a:effectLst/>
                <a:uFillTx/>
                <a:latin typeface="Montserrat"/>
              </a:rPr>
              <a:t>, pensati per te che hai un'impresa che opera nel turismo. </a:t>
            </a:r>
            <a:r>
              <a:rPr b="0" lang="it-IT" sz="1100" strike="noStrike" u="none">
                <a:solidFill>
                  <a:schemeClr val="lt1"/>
                </a:solidFill>
                <a:effectLst/>
                <a:highlight>
                  <a:srgbClr val="04585e"/>
                </a:highlight>
                <a:uFillTx/>
                <a:latin typeface="Montserrat"/>
              </a:rPr>
              <a:t>Bandi, kit e materiali per aiutarti con i social</a:t>
            </a:r>
            <a:r>
              <a:rPr b="0" lang="it-IT" sz="1100" strike="noStrike" u="none">
                <a:solidFill>
                  <a:schemeClr val="lt1"/>
                </a:solidFill>
                <a:effectLst/>
                <a:uFillTx/>
                <a:latin typeface="Montserrat"/>
              </a:rPr>
              <a:t>, </a:t>
            </a:r>
            <a:r>
              <a:rPr b="0" lang="it-IT" sz="1100" strike="noStrike" u="none">
                <a:solidFill>
                  <a:schemeClr val="lt1"/>
                </a:solidFill>
                <a:effectLst/>
                <a:highlight>
                  <a:srgbClr val="04585e"/>
                </a:highlight>
                <a:uFillTx/>
                <a:latin typeface="Montserrat"/>
              </a:rPr>
              <a:t>CRM e tanto altro</a:t>
            </a:r>
            <a:r>
              <a:rPr b="0" lang="it-IT" sz="1100" strike="noStrike" u="none">
                <a:solidFill>
                  <a:schemeClr val="lt1"/>
                </a:solidFill>
                <a:effectLst/>
                <a:uFillTx/>
                <a:latin typeface="Montserrat"/>
              </a:rPr>
              <a:t> per aiutarti a tenere la tua impresa al passo con i tempi.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CasellaDiTesto 21"/>
          <p:cNvSpPr/>
          <p:nvPr/>
        </p:nvSpPr>
        <p:spPr>
          <a:xfrm>
            <a:off x="189720" y="7867080"/>
            <a:ext cx="6035400" cy="79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it-IT" sz="1600" strike="noStrike" u="none">
                <a:solidFill>
                  <a:srgbClr val="04585e"/>
                </a:solidFill>
                <a:effectLst/>
                <a:uFillTx/>
                <a:latin typeface="Montserrat"/>
              </a:rPr>
              <a:t>ENTRA NEL PORTALE E SCOPRI I NUOVI SERVIZI </a:t>
            </a:r>
            <a:endParaRPr b="0" lang="it-IT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it-IT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it-IT" sz="1400" strike="noStrike" u="none">
                <a:solidFill>
                  <a:srgbClr val="04585e"/>
                </a:solidFill>
                <a:effectLst/>
                <a:uFillTx/>
                <a:latin typeface="Montserrat"/>
              </a:rPr>
              <a:t>Clicca qui </a:t>
            </a:r>
            <a:r>
              <a:rPr b="0" lang="it-IT" sz="1400" strike="noStrike" u="sng">
                <a:solidFill>
                  <a:srgbClr val="04585e"/>
                </a:solidFill>
                <a:effectLst/>
                <a:uFillTx/>
                <a:latin typeface="Montserrat"/>
                <a:hlinkClick r:id="rId11"/>
              </a:rPr>
              <a:t>https://portaleoperatori.italia.it/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CasellaDiTesto 4"/>
          <p:cNvSpPr/>
          <p:nvPr/>
        </p:nvSpPr>
        <p:spPr>
          <a:xfrm>
            <a:off x="152640" y="5810040"/>
            <a:ext cx="6035400" cy="76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it-IT" sz="1100" strike="noStrike" u="none">
                <a:solidFill>
                  <a:schemeClr val="lt1"/>
                </a:solidFill>
                <a:effectLst/>
                <a:uFillTx/>
                <a:latin typeface="Montserrat"/>
              </a:rPr>
              <a:t>Realizzato dal </a:t>
            </a:r>
            <a:r>
              <a:rPr b="0" lang="it-IT" sz="1100" strike="noStrike" u="none">
                <a:solidFill>
                  <a:schemeClr val="lt1"/>
                </a:solidFill>
                <a:effectLst/>
                <a:highlight>
                  <a:srgbClr val="04585e"/>
                </a:highlight>
                <a:uFillTx/>
                <a:latin typeface="Montserrat"/>
              </a:rPr>
              <a:t>Ministero del Turismo </a:t>
            </a:r>
            <a:r>
              <a:rPr b="0" lang="it-IT" sz="1100" strike="noStrike" u="none">
                <a:solidFill>
                  <a:schemeClr val="lt1"/>
                </a:solidFill>
                <a:effectLst/>
                <a:uFillTx/>
                <a:latin typeface="Montserrat"/>
              </a:rPr>
              <a:t>grazie a risorse del PNRR, promosso con il supporto del </a:t>
            </a:r>
            <a:r>
              <a:rPr b="0" lang="it-IT" sz="1100" strike="noStrike" u="none">
                <a:solidFill>
                  <a:schemeClr val="lt1"/>
                </a:solidFill>
                <a:effectLst/>
                <a:highlight>
                  <a:srgbClr val="04585e"/>
                </a:highlight>
                <a:uFillTx/>
                <a:latin typeface="Montserrat"/>
              </a:rPr>
              <a:t>Sistema delle Camere di commercio</a:t>
            </a:r>
            <a:r>
              <a:rPr b="0" lang="it-IT" sz="1100" strike="noStrike" u="none">
                <a:solidFill>
                  <a:schemeClr val="lt1"/>
                </a:solidFill>
                <a:effectLst/>
                <a:uFillTx/>
                <a:latin typeface="Montserrat"/>
              </a:rPr>
              <a:t>, il portale ti darà accesso a strumenti utili a rispondere alle sfide del settore e rendere la tua impresa più </a:t>
            </a:r>
            <a:r>
              <a:rPr b="0" lang="it-IT" sz="1100" strike="noStrike" u="none">
                <a:solidFill>
                  <a:schemeClr val="lt1"/>
                </a:solidFill>
                <a:effectLst/>
                <a:highlight>
                  <a:srgbClr val="04585e"/>
                </a:highlight>
                <a:uFillTx/>
                <a:latin typeface="Montserrat"/>
              </a:rPr>
              <a:t>forte e competitiva</a:t>
            </a:r>
            <a:r>
              <a:rPr b="0" lang="it-IT" sz="1100" strike="noStrike" u="none">
                <a:solidFill>
                  <a:schemeClr val="lt1"/>
                </a:solidFill>
                <a:effectLst/>
                <a:uFillTx/>
                <a:latin typeface="Montserrat"/>
              </a:rPr>
              <a:t>.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CasellaDiTesto 3"/>
          <p:cNvSpPr/>
          <p:nvPr/>
        </p:nvSpPr>
        <p:spPr>
          <a:xfrm>
            <a:off x="152640" y="5474880"/>
            <a:ext cx="5159160" cy="29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it-IT" sz="1300" strike="noStrike" u="none">
                <a:solidFill>
                  <a:schemeClr val="lt1"/>
                </a:solidFill>
                <a:effectLst/>
                <a:highlight>
                  <a:srgbClr val="04585e"/>
                </a:highlight>
                <a:uFillTx/>
                <a:latin typeface="Montserrat SemiBold"/>
              </a:rPr>
              <a:t>È online il nuovo Portale operatori </a:t>
            </a:r>
            <a:r>
              <a:rPr b="0" lang="it-IT" sz="1300" strike="noStrike" u="sng">
                <a:solidFill>
                  <a:schemeClr val="lt1"/>
                </a:solidFill>
                <a:effectLst/>
                <a:highlight>
                  <a:srgbClr val="04585e"/>
                </a:highlight>
                <a:uFillTx/>
                <a:latin typeface="Montserrat SemiBold"/>
                <a:hlinkClick r:id="rId12"/>
              </a:rPr>
              <a:t>italia.it</a:t>
            </a:r>
            <a:r>
              <a:rPr b="0" lang="it-IT" sz="1300" strike="noStrike" u="none">
                <a:solidFill>
                  <a:schemeClr val="lt1"/>
                </a:solidFill>
                <a:effectLst/>
                <a:highlight>
                  <a:srgbClr val="04585e"/>
                </a:highlight>
                <a:uFillTx/>
                <a:latin typeface="Montserrat SemiBold"/>
              </a:rPr>
              <a:t>!</a:t>
            </a:r>
            <a:endParaRPr b="0" lang="it-IT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3"/>
          <a:stretch/>
        </p:blipFill>
        <p:spPr>
          <a:xfrm>
            <a:off x="3240000" y="329040"/>
            <a:ext cx="3120120" cy="570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</TotalTime>
  <Application>LibreOffice/25.2.7.2$Windows_X86_64 LibreOffice_project/5cbfd1ab6520636bb5f7b99185aa69bd7456825d</Application>
  <AppVersion>15.0000</AppVersion>
  <Words>138</Words>
  <Paragraphs>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2025-11-11T14:46:11Z</dcterms:created>
  <dc:creator>Claudia Pullara</dc:creator>
  <dc:description/>
  <dc:language>it-IT</dc:language>
  <cp:lastModifiedBy/>
  <dcterms:modified xsi:type="dcterms:W3CDTF">2025-12-18T15:02:31Z</dcterms:modified>
  <cp:revision>14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A4 (21x29,7 cm)</vt:lpwstr>
  </property>
  <property fmtid="{D5CDD505-2E9C-101B-9397-08002B2CF9AE}" pid="3" name="Slides">
    <vt:i4>1</vt:i4>
  </property>
</Properties>
</file>