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808788" cy="9940925"/>
  <p:embeddedFontLst>
    <p:embeddedFont>
      <p:font typeface="Avenir Next LT Pro" panose="020B05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013F69"/>
    <a:srgbClr val="000012"/>
    <a:srgbClr val="086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1445" y="-15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A300F-1290-4440-BDC3-0EF66DEB01BA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701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EAB1C-26A4-4B6B-A2FD-A8AFC18BEE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75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EAB1C-26A4-4B6B-A2FD-A8AFC18BEE4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85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us02web.zoom.us/j/81859047079?pwd=eGRWdGxORWtZbkFaMDRMQmZ5Q3B4Zz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FEC126-3AC4-ECE9-6A73-EB8CEB0B7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46" name="TextBox 23">
            <a:extLst>
              <a:ext uri="{FF2B5EF4-FFF2-40B4-BE49-F238E27FC236}">
                <a16:creationId xmlns:a16="http://schemas.microsoft.com/office/drawing/2014/main" id="{26EEA6A8-00AF-5AB8-E3E1-A2E57E15C168}"/>
              </a:ext>
            </a:extLst>
          </p:cNvPr>
          <p:cNvSpPr txBox="1"/>
          <p:nvPr/>
        </p:nvSpPr>
        <p:spPr>
          <a:xfrm>
            <a:off x="1666846" y="967706"/>
            <a:ext cx="304583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b="1" dirty="0">
                <a:latin typeface="Avenir Next LT Pro" panose="020B0504020202020204" pitchFamily="34" charset="0"/>
              </a:rPr>
              <a:t>Le strategie infrastrutturali del mondo economico </a:t>
            </a:r>
          </a:p>
          <a:p>
            <a:r>
              <a:rPr lang="it-IT" b="1" dirty="0">
                <a:latin typeface="Avenir Next LT Pro" panose="020B0504020202020204" pitchFamily="34" charset="0"/>
              </a:rPr>
              <a:t>per una </a:t>
            </a:r>
            <a:r>
              <a:rPr lang="it-IT" b="1" dirty="0">
                <a:solidFill>
                  <a:srgbClr val="009FDF"/>
                </a:solidFill>
                <a:latin typeface="Avenir Next LT Pro" panose="020B0504020202020204" pitchFamily="34" charset="0"/>
              </a:rPr>
              <a:t>BASILICATA </a:t>
            </a:r>
          </a:p>
          <a:p>
            <a:r>
              <a:rPr lang="it-IT" b="1" dirty="0">
                <a:latin typeface="Avenir Next LT Pro" panose="020B0504020202020204" pitchFamily="34" charset="0"/>
              </a:rPr>
              <a:t>più competitiva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CE9DAF56-5A8E-DFC2-1733-9C11519B2808}"/>
              </a:ext>
            </a:extLst>
          </p:cNvPr>
          <p:cNvSpPr txBox="1"/>
          <p:nvPr/>
        </p:nvSpPr>
        <p:spPr>
          <a:xfrm>
            <a:off x="3138410" y="3706708"/>
            <a:ext cx="4273541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1825" indent="-631825">
              <a:spcBef>
                <a:spcPts val="600"/>
              </a:spcBef>
              <a:tabLst>
                <a:tab pos="631825" algn="l"/>
              </a:tabLst>
            </a:pPr>
            <a:r>
              <a:rPr lang="it-IT" sz="16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15:30	</a:t>
            </a:r>
            <a:r>
              <a:rPr lang="it-IT" sz="1600" b="1" dirty="0">
                <a:latin typeface="Avenir Next LT Pro" panose="020B0504020202020204" pitchFamily="34" charset="0"/>
              </a:rPr>
              <a:t>Saluti della Camera di Commercio della Basilicata</a:t>
            </a:r>
          </a:p>
          <a:p>
            <a:pPr marL="631825" indent="-631825">
              <a:tabLst>
                <a:tab pos="631825" algn="l"/>
              </a:tabLst>
            </a:pPr>
            <a:r>
              <a:rPr lang="it-IT" sz="1500" b="1" dirty="0">
                <a:latin typeface="Avenir Next LT Pro" panose="020B0504020202020204" pitchFamily="34" charset="0"/>
              </a:rPr>
              <a:t>	</a:t>
            </a:r>
            <a:r>
              <a:rPr lang="it-IT" sz="1200" i="1" dirty="0">
                <a:latin typeface="Avenir Next LT Pro" panose="020B0504020202020204" pitchFamily="34" charset="0"/>
              </a:rPr>
              <a:t> Dott. Vito SIGNATI: Direttore Operativo ASSET </a:t>
            </a:r>
            <a:r>
              <a:rPr lang="it-IT" sz="1200" dirty="0">
                <a:latin typeface="Avenir Next LT Pro" panose="020B0504020202020204" pitchFamily="34" charset="0"/>
              </a:rPr>
              <a:t>Basilicata</a:t>
            </a:r>
          </a:p>
          <a:p>
            <a:pPr marL="631825" indent="-631825">
              <a:tabLst>
                <a:tab pos="631825" algn="l"/>
              </a:tabLst>
            </a:pPr>
            <a:endParaRPr lang="it-IT" sz="1200" i="1" dirty="0">
              <a:latin typeface="Avenir Next LT Pro" panose="020B0504020202020204" pitchFamily="34" charset="0"/>
            </a:endParaRPr>
          </a:p>
          <a:p>
            <a:pPr marL="622300" indent="-622300">
              <a:buNone/>
            </a:pPr>
            <a:r>
              <a:rPr lang="it-IT" sz="16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15:45	</a:t>
            </a:r>
            <a:r>
              <a:rPr lang="it-IT" sz="1600" b="1" i="1" dirty="0">
                <a:latin typeface="Avenir Next LT Pro" panose="020B0504020202020204" pitchFamily="34" charset="0"/>
              </a:rPr>
              <a:t>Il nuovo programma Infrastrutture: </a:t>
            </a:r>
          </a:p>
          <a:p>
            <a:pPr marL="622300" indent="-622300">
              <a:buNone/>
            </a:pPr>
            <a:r>
              <a:rPr lang="it-IT" sz="1600" b="1" i="1" dirty="0">
                <a:latin typeface="Avenir Next LT Pro" panose="020B0504020202020204" pitchFamily="34" charset="0"/>
              </a:rPr>
              <a:t>	gli obiettivi e le attività previste</a:t>
            </a:r>
          </a:p>
          <a:p>
            <a:pPr marL="622300" indent="-622300">
              <a:buNone/>
            </a:pPr>
            <a:r>
              <a:rPr lang="it-IT" sz="1500" b="1" i="1" dirty="0">
                <a:latin typeface="Avenir Next LT Pro" panose="020B0504020202020204" pitchFamily="34" charset="0"/>
              </a:rPr>
              <a:t>	</a:t>
            </a:r>
            <a:r>
              <a:rPr lang="it-IT" sz="1200" dirty="0">
                <a:latin typeface="Avenir Next LT Pro" panose="020B0504020202020204" pitchFamily="34" charset="0"/>
              </a:rPr>
              <a:t>Dott. Sergio Pizzichillo: ASSET Basilicata</a:t>
            </a:r>
          </a:p>
          <a:p>
            <a:pPr marL="622300" indent="-622300">
              <a:buNone/>
            </a:pPr>
            <a:endParaRPr lang="it-IT" sz="1200" b="1" spc="-50" dirty="0">
              <a:solidFill>
                <a:srgbClr val="009FDF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622300" indent="-622300">
              <a:buNone/>
            </a:pPr>
            <a:r>
              <a:rPr lang="it-IT" sz="16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16:00	</a:t>
            </a:r>
            <a:r>
              <a:rPr lang="it-IT" sz="1600" b="1" i="1" dirty="0">
                <a:latin typeface="Avenir Next LT Pro" panose="020B0504020202020204" pitchFamily="34" charset="0"/>
              </a:rPr>
              <a:t>Presentazione di alcuni risultati dell’attività centralizzata</a:t>
            </a:r>
          </a:p>
          <a:p>
            <a:pPr marL="622300" indent="-622300">
              <a:buNone/>
            </a:pPr>
            <a:r>
              <a:rPr lang="it-IT" sz="1500" b="1" i="1" dirty="0">
                <a:latin typeface="Avenir Next LT Pro" panose="020B0504020202020204" pitchFamily="34" charset="0"/>
              </a:rPr>
              <a:t>	</a:t>
            </a:r>
            <a:r>
              <a:rPr lang="it-IT" sz="1200" dirty="0">
                <a:latin typeface="Avenir Next LT Pro" panose="020B0504020202020204" pitchFamily="34" charset="0"/>
              </a:rPr>
              <a:t>Ing. Luca Zanetta: Uniontrasporti</a:t>
            </a:r>
            <a:endParaRPr lang="it-IT" sz="1400" b="1" i="1" dirty="0">
              <a:latin typeface="Avenir Next LT Pro" panose="020B0504020202020204" pitchFamily="34" charset="0"/>
            </a:endParaRPr>
          </a:p>
          <a:p>
            <a:pPr marL="90170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>
                <a:latin typeface="Avenir Next LT Pro" panose="020B0504020202020204" pitchFamily="34" charset="0"/>
              </a:rPr>
              <a:t>Aggiornamento e upgrade dei KPI di performance infrastrutturali</a:t>
            </a:r>
          </a:p>
          <a:p>
            <a:pPr marL="90170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>
                <a:latin typeface="Avenir Next LT Pro" panose="020B0504020202020204" pitchFamily="34" charset="0"/>
              </a:rPr>
              <a:t>Nuova indagine nazionale sui fabbisogni logistici e infrastrutturali del sistema economico </a:t>
            </a:r>
          </a:p>
          <a:p>
            <a:pPr marL="0" indent="0">
              <a:buNone/>
            </a:pPr>
            <a:endParaRPr lang="it-IT" sz="1200" dirty="0">
              <a:latin typeface="Avenir Next LT Pro" panose="020B0504020202020204" pitchFamily="34" charset="0"/>
            </a:endParaRPr>
          </a:p>
          <a:p>
            <a:pPr marL="622300" indent="-622300">
              <a:spcBef>
                <a:spcPts val="600"/>
              </a:spcBef>
              <a:buNone/>
            </a:pPr>
            <a:r>
              <a:rPr lang="it-IT" sz="16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16:20</a:t>
            </a:r>
            <a:r>
              <a:rPr lang="it-IT" sz="15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	</a:t>
            </a:r>
            <a:r>
              <a:rPr lang="it-IT" sz="1600" b="1" dirty="0">
                <a:latin typeface="Avenir Next LT Pro" panose="020B0504020202020204" pitchFamily="34" charset="0"/>
              </a:rPr>
              <a:t>Tavolo di confronto con i partecipanti per la sintesi delle priorità del Libro Bianco 2022: </a:t>
            </a:r>
            <a:endParaRPr lang="it-IT" sz="1500" b="1" dirty="0">
              <a:latin typeface="Avenir Next LT Pro" panose="020B0504020202020204" pitchFamily="34" charset="0"/>
            </a:endParaRP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Avenir Next LT Pro" panose="020B0504020202020204" pitchFamily="34" charset="0"/>
              </a:rPr>
              <a:t>Metodologia e suggerimenti</a:t>
            </a:r>
          </a:p>
          <a:p>
            <a:pPr marL="631825" indent="-631825">
              <a:tabLst>
                <a:tab pos="631825" algn="l"/>
              </a:tabLst>
            </a:pPr>
            <a:endParaRPr lang="it-IT" sz="1200" dirty="0">
              <a:latin typeface="Avenir Next LT Pro" panose="020B0504020202020204" pitchFamily="34" charset="0"/>
            </a:endParaRPr>
          </a:p>
          <a:p>
            <a:pPr marL="631825" indent="-631825">
              <a:tabLst>
                <a:tab pos="631825" algn="l"/>
              </a:tabLst>
            </a:pPr>
            <a:r>
              <a:rPr lang="it-IT" sz="16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17:00</a:t>
            </a:r>
            <a:r>
              <a:rPr lang="it-IT" sz="1500" b="1" spc="-50" dirty="0">
                <a:solidFill>
                  <a:srgbClr val="009FDF"/>
                </a:solidFill>
                <a:latin typeface="Avenir Next LT Pro" panose="020B0504020202020204" pitchFamily="34" charset="0"/>
                <a:ea typeface="+mj-ea"/>
                <a:cs typeface="+mj-cs"/>
              </a:rPr>
              <a:t>	</a:t>
            </a:r>
            <a:r>
              <a:rPr lang="it-IT" sz="1600" b="1" dirty="0">
                <a:latin typeface="Avenir Next LT Pro" panose="020B0504020202020204" pitchFamily="34" charset="0"/>
              </a:rPr>
              <a:t>Fine dei lavori</a:t>
            </a:r>
            <a:endParaRPr lang="it-IT" sz="1500" b="1" dirty="0">
              <a:latin typeface="Avenir Next LT Pro" panose="020B0504020202020204" pitchFamily="34" charset="0"/>
            </a:endParaRPr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id="{E20F6EA4-6D81-38E2-ADCF-4C81903703D7}"/>
              </a:ext>
            </a:extLst>
          </p:cNvPr>
          <p:cNvSpPr txBox="1"/>
          <p:nvPr/>
        </p:nvSpPr>
        <p:spPr>
          <a:xfrm>
            <a:off x="124413" y="7751821"/>
            <a:ext cx="2270569" cy="605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400" b="1" i="1" dirty="0">
                <a:solidFill>
                  <a:srgbClr val="211E21"/>
                </a:solidFill>
                <a:latin typeface="Avenir Next LT Pro" panose="020B0504020202020204" pitchFamily="34" charset="0"/>
              </a:rPr>
              <a:t>INCONTRO ONLINE:</a:t>
            </a:r>
          </a:p>
          <a:p>
            <a:pPr>
              <a:lnSpc>
                <a:spcPts val="2519"/>
              </a:lnSpc>
            </a:pPr>
            <a:r>
              <a:rPr lang="en-US" sz="1400" b="1" i="1" u="sng" dirty="0">
                <a:solidFill>
                  <a:srgbClr val="009FDF"/>
                </a:solidFill>
                <a:latin typeface="Avenir Next LT Pro" panose="020B0504020202020204" pitchFamily="34" charset="0"/>
                <a:hlinkClick r:id="rId4"/>
              </a:rPr>
              <a:t>LINK PARTECIPAZIONE</a:t>
            </a:r>
            <a:endParaRPr lang="en-US" sz="1400" b="1" i="1" u="sng" dirty="0">
              <a:solidFill>
                <a:srgbClr val="009FD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CAE66EA8-5565-EF8F-CA39-FA016BF4F44B}"/>
              </a:ext>
            </a:extLst>
          </p:cNvPr>
          <p:cNvSpPr txBox="1"/>
          <p:nvPr/>
        </p:nvSpPr>
        <p:spPr>
          <a:xfrm>
            <a:off x="136081" y="9074508"/>
            <a:ext cx="2421699" cy="69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>
                <a:latin typeface="Avenir Next LT Pro" panose="020B0504020202020204" pitchFamily="34" charset="0"/>
              </a:rPr>
              <a:t>3</a:t>
            </a:r>
            <a:r>
              <a:rPr lang="en-US" sz="1999" b="1" dirty="0">
                <a:latin typeface="Avenir Next LT Pro" panose="020B0504020202020204" pitchFamily="34" charset="0"/>
              </a:rPr>
              <a:t>0</a:t>
            </a:r>
            <a:r>
              <a:rPr lang="en-US" sz="1999" b="1">
                <a:latin typeface="Avenir Next LT Pro" panose="020B0504020202020204" pitchFamily="34" charset="0"/>
              </a:rPr>
              <a:t> </a:t>
            </a:r>
            <a:r>
              <a:rPr lang="en-US" sz="1999" b="1" dirty="0">
                <a:latin typeface="Avenir Next LT Pro" panose="020B0504020202020204" pitchFamily="34" charset="0"/>
              </a:rPr>
              <a:t>Novembre 2023</a:t>
            </a:r>
          </a:p>
          <a:p>
            <a:pPr>
              <a:lnSpc>
                <a:spcPts val="2799"/>
              </a:lnSpc>
            </a:pPr>
            <a:r>
              <a:rPr lang="en-US" sz="1999" b="1" dirty="0">
                <a:latin typeface="Avenir Next LT Pro" panose="020B0504020202020204" pitchFamily="34" charset="0"/>
              </a:rPr>
              <a:t>Ore 15:30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757F9-3725-788F-8C13-5E1C21FFDCF8}"/>
              </a:ext>
            </a:extLst>
          </p:cNvPr>
          <p:cNvSpPr txBox="1"/>
          <p:nvPr/>
        </p:nvSpPr>
        <p:spPr>
          <a:xfrm>
            <a:off x="1596506" y="2191821"/>
            <a:ext cx="3976618" cy="84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it-IT" sz="2400" b="1" dirty="0">
                <a:latin typeface="Avenir Next LT Pro" panose="020B0504020202020204" pitchFamily="34" charset="0"/>
              </a:rPr>
              <a:t>TAVOLO DI CONFRONTO </a:t>
            </a:r>
          </a:p>
          <a:p>
            <a:pPr algn="just">
              <a:lnSpc>
                <a:spcPts val="3000"/>
              </a:lnSpc>
            </a:pPr>
            <a:r>
              <a:rPr lang="it-IT" sz="2400" b="1" dirty="0">
                <a:latin typeface="Avenir Next LT Pro" panose="020B0504020202020204" pitchFamily="34" charset="0"/>
              </a:rPr>
              <a:t>PER LO SVILUPPO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pic>
        <p:nvPicPr>
          <p:cNvPr id="8" name="Immagine 7" descr="Immagine che contiene testo, Carattere, Elementi grafici, bianco&#10;&#10;Descrizione generata automaticamente">
            <a:extLst>
              <a:ext uri="{FF2B5EF4-FFF2-40B4-BE49-F238E27FC236}">
                <a16:creationId xmlns:a16="http://schemas.microsoft.com/office/drawing/2014/main" id="{4A4400FE-043C-D6FC-3577-3C5344633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74" y="10169827"/>
            <a:ext cx="1603628" cy="293642"/>
          </a:xfrm>
          <a:prstGeom prst="rect">
            <a:avLst/>
          </a:prstGeom>
        </p:spPr>
      </p:pic>
      <p:sp>
        <p:nvSpPr>
          <p:cNvPr id="11" name="Freeform 97">
            <a:extLst>
              <a:ext uri="{FF2B5EF4-FFF2-40B4-BE49-F238E27FC236}">
                <a16:creationId xmlns:a16="http://schemas.microsoft.com/office/drawing/2014/main" id="{86E54198-09B2-5966-C579-050DE47A1D35}"/>
              </a:ext>
            </a:extLst>
          </p:cNvPr>
          <p:cNvSpPr/>
          <p:nvPr/>
        </p:nvSpPr>
        <p:spPr>
          <a:xfrm>
            <a:off x="5311111" y="229931"/>
            <a:ext cx="1137004" cy="1224231"/>
          </a:xfrm>
          <a:custGeom>
            <a:avLst/>
            <a:gdLst/>
            <a:ahLst/>
            <a:cxnLst/>
            <a:rect l="l" t="t" r="r" b="b"/>
            <a:pathLst>
              <a:path w="1705506" h="1836346">
                <a:moveTo>
                  <a:pt x="0" y="0"/>
                </a:moveTo>
                <a:lnTo>
                  <a:pt x="1705506" y="0"/>
                </a:lnTo>
                <a:lnTo>
                  <a:pt x="1705506" y="1836346"/>
                </a:lnTo>
                <a:lnTo>
                  <a:pt x="0" y="1836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67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130</Words>
  <Application>Microsoft Office PowerPoint</Application>
  <PresentationFormat>Personalizzato</PresentationFormat>
  <Paragraphs>26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Arial</vt:lpstr>
      <vt:lpstr>Avenir Next LT Pro</vt:lpstr>
      <vt:lpstr>Wingdings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 FDP A4 1.4 (VER DEF)</dc:title>
  <dc:creator>Vincenzo Filetti</dc:creator>
  <cp:lastModifiedBy>CPZ0071@bas.intra.cciaa.net</cp:lastModifiedBy>
  <cp:revision>38</cp:revision>
  <cp:lastPrinted>2023-09-18T13:25:10Z</cp:lastPrinted>
  <dcterms:created xsi:type="dcterms:W3CDTF">2006-08-16T00:00:00Z</dcterms:created>
  <dcterms:modified xsi:type="dcterms:W3CDTF">2023-11-27T10:49:25Z</dcterms:modified>
  <dc:identifier>DAFq4l6l8wk</dc:identifier>
</cp:coreProperties>
</file>