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05" r:id="rId3"/>
  </p:sldMasterIdLst>
  <p:notesMasterIdLst>
    <p:notesMasterId r:id="rId16"/>
  </p:notesMasterIdLst>
  <p:handoutMasterIdLst>
    <p:handoutMasterId r:id="rId17"/>
  </p:handoutMasterIdLst>
  <p:sldIdLst>
    <p:sldId id="258" r:id="rId4"/>
    <p:sldId id="448" r:id="rId5"/>
    <p:sldId id="449" r:id="rId6"/>
    <p:sldId id="281" r:id="rId7"/>
    <p:sldId id="437" r:id="rId8"/>
    <p:sldId id="438" r:id="rId9"/>
    <p:sldId id="444" r:id="rId10"/>
    <p:sldId id="445" r:id="rId11"/>
    <p:sldId id="446" r:id="rId12"/>
    <p:sldId id="447" r:id="rId13"/>
    <p:sldId id="452" r:id="rId14"/>
    <p:sldId id="451" r:id="rId15"/>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B91B766-D796-4DF5-87BC-A0A7E2399C1B}">
          <p14:sldIdLst>
            <p14:sldId id="258"/>
            <p14:sldId id="448"/>
            <p14:sldId id="449"/>
            <p14:sldId id="281"/>
            <p14:sldId id="437"/>
            <p14:sldId id="438"/>
            <p14:sldId id="444"/>
            <p14:sldId id="445"/>
            <p14:sldId id="446"/>
            <p14:sldId id="447"/>
            <p14:sldId id="452"/>
            <p14:sldId id="4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F0BB5"/>
    <a:srgbClr val="E46C0A"/>
    <a:srgbClr val="36B8B8"/>
    <a:srgbClr val="66FFFF"/>
    <a:srgbClr val="CDF2FF"/>
    <a:srgbClr val="003399"/>
    <a:srgbClr val="D1F3FF"/>
    <a:srgbClr val="3904BC"/>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2924" autoAdjust="0"/>
  </p:normalViewPr>
  <p:slideViewPr>
    <p:cSldViewPr>
      <p:cViewPr varScale="1">
        <p:scale>
          <a:sx n="95" d="100"/>
          <a:sy n="95" d="100"/>
        </p:scale>
        <p:origin x="2106" y="78"/>
      </p:cViewPr>
      <p:guideLst>
        <p:guide orient="horz" pos="2160"/>
        <p:guide pos="2880"/>
      </p:guideLst>
    </p:cSldViewPr>
  </p:slideViewPr>
  <p:outlineViewPr>
    <p:cViewPr>
      <p:scale>
        <a:sx n="33" d="100"/>
        <a:sy n="33" d="100"/>
      </p:scale>
      <p:origin x="254" y="8506"/>
    </p:cViewPr>
  </p:outlineViewPr>
  <p:notesTextViewPr>
    <p:cViewPr>
      <p:scale>
        <a:sx n="1" d="1"/>
        <a:sy n="1" d="1"/>
      </p:scale>
      <p:origin x="0" y="0"/>
    </p:cViewPr>
  </p:notesTextViewPr>
  <p:sorterViewPr>
    <p:cViewPr>
      <p:scale>
        <a:sx n="100" d="100"/>
        <a:sy n="100" d="100"/>
      </p:scale>
      <p:origin x="0" y="24"/>
    </p:cViewPr>
  </p:sorterViewPr>
  <p:notesViewPr>
    <p:cSldViewPr>
      <p:cViewPr>
        <p:scale>
          <a:sx n="70" d="100"/>
          <a:sy n="70" d="100"/>
        </p:scale>
        <p:origin x="-1526" y="44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7"/>
            <a:ext cx="2945659" cy="496412"/>
          </a:xfrm>
          <a:prstGeom prst="rect">
            <a:avLst/>
          </a:prstGeom>
        </p:spPr>
        <p:txBody>
          <a:bodyPr vert="horz" lIns="91043" tIns="45522" rIns="91043" bIns="45522" rtlCol="0"/>
          <a:lstStyle>
            <a:lvl1pPr algn="l">
              <a:defRPr sz="1200"/>
            </a:lvl1pPr>
          </a:lstStyle>
          <a:p>
            <a:endParaRPr lang="zh-TW" altLang="en-US"/>
          </a:p>
        </p:txBody>
      </p:sp>
      <p:sp>
        <p:nvSpPr>
          <p:cNvPr id="3" name="日期版面配置區 2"/>
          <p:cNvSpPr>
            <a:spLocks noGrp="1"/>
          </p:cNvSpPr>
          <p:nvPr>
            <p:ph type="dt" sz="quarter" idx="1"/>
          </p:nvPr>
        </p:nvSpPr>
        <p:spPr>
          <a:xfrm>
            <a:off x="3850452" y="7"/>
            <a:ext cx="2945659" cy="496412"/>
          </a:xfrm>
          <a:prstGeom prst="rect">
            <a:avLst/>
          </a:prstGeom>
        </p:spPr>
        <p:txBody>
          <a:bodyPr vert="horz" lIns="91043" tIns="45522" rIns="91043" bIns="45522" rtlCol="0"/>
          <a:lstStyle>
            <a:lvl1pPr algn="r">
              <a:defRPr sz="1200"/>
            </a:lvl1pPr>
          </a:lstStyle>
          <a:p>
            <a:fld id="{13AAA80B-D9BC-480A-B0FB-6409C80B3BD8}" type="datetimeFigureOut">
              <a:rPr lang="zh-TW" altLang="en-US" smtClean="0"/>
              <a:pPr/>
              <a:t>2019/5/28</a:t>
            </a:fld>
            <a:endParaRPr lang="zh-TW" altLang="en-US"/>
          </a:p>
        </p:txBody>
      </p:sp>
      <p:sp>
        <p:nvSpPr>
          <p:cNvPr id="4" name="頁尾版面配置區 3"/>
          <p:cNvSpPr>
            <a:spLocks noGrp="1"/>
          </p:cNvSpPr>
          <p:nvPr>
            <p:ph type="ftr" sz="quarter" idx="2"/>
          </p:nvPr>
        </p:nvSpPr>
        <p:spPr>
          <a:xfrm>
            <a:off x="8" y="9430099"/>
            <a:ext cx="2945659" cy="496412"/>
          </a:xfrm>
          <a:prstGeom prst="rect">
            <a:avLst/>
          </a:prstGeom>
        </p:spPr>
        <p:txBody>
          <a:bodyPr vert="horz" lIns="91043" tIns="45522" rIns="91043" bIns="45522"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52" y="9430099"/>
            <a:ext cx="2945659" cy="496412"/>
          </a:xfrm>
          <a:prstGeom prst="rect">
            <a:avLst/>
          </a:prstGeom>
        </p:spPr>
        <p:txBody>
          <a:bodyPr vert="horz" lIns="91043" tIns="45522" rIns="91043" bIns="45522" rtlCol="0" anchor="b"/>
          <a:lstStyle>
            <a:lvl1pPr algn="r">
              <a:defRPr sz="1200"/>
            </a:lvl1pPr>
          </a:lstStyle>
          <a:p>
            <a:fld id="{7FAA0969-7FCC-4A5A-87B6-7FD86A515B17}" type="slidenum">
              <a:rPr lang="zh-TW" altLang="en-US" smtClean="0"/>
              <a:pPr/>
              <a:t>‹#›</a:t>
            </a:fld>
            <a:endParaRPr lang="zh-TW" altLang="en-US"/>
          </a:p>
        </p:txBody>
      </p:sp>
    </p:spTree>
    <p:extLst>
      <p:ext uri="{BB962C8B-B14F-4D97-AF65-F5344CB8AC3E}">
        <p14:creationId xmlns:p14="http://schemas.microsoft.com/office/powerpoint/2010/main" val="332844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7"/>
            <a:ext cx="2945659" cy="496412"/>
          </a:xfrm>
          <a:prstGeom prst="rect">
            <a:avLst/>
          </a:prstGeom>
        </p:spPr>
        <p:txBody>
          <a:bodyPr vert="horz" lIns="91043" tIns="45522" rIns="91043" bIns="45522" rtlCol="0"/>
          <a:lstStyle>
            <a:lvl1pPr algn="l">
              <a:defRPr sz="1200"/>
            </a:lvl1pPr>
          </a:lstStyle>
          <a:p>
            <a:endParaRPr lang="zh-TW" altLang="en-US"/>
          </a:p>
        </p:txBody>
      </p:sp>
      <p:sp>
        <p:nvSpPr>
          <p:cNvPr id="3" name="日期版面配置區 2"/>
          <p:cNvSpPr>
            <a:spLocks noGrp="1"/>
          </p:cNvSpPr>
          <p:nvPr>
            <p:ph type="dt" idx="1"/>
          </p:nvPr>
        </p:nvSpPr>
        <p:spPr>
          <a:xfrm>
            <a:off x="3850452" y="7"/>
            <a:ext cx="2945659" cy="496412"/>
          </a:xfrm>
          <a:prstGeom prst="rect">
            <a:avLst/>
          </a:prstGeom>
        </p:spPr>
        <p:txBody>
          <a:bodyPr vert="horz" lIns="91043" tIns="45522" rIns="91043" bIns="45522" rtlCol="0"/>
          <a:lstStyle>
            <a:lvl1pPr algn="r">
              <a:defRPr sz="1200"/>
            </a:lvl1pPr>
          </a:lstStyle>
          <a:p>
            <a:fld id="{32DD9AC3-DE5F-4E8B-8747-0F254ED3E5C7}" type="datetimeFigureOut">
              <a:rPr lang="zh-TW" altLang="en-US" smtClean="0"/>
              <a:pPr/>
              <a:t>2019/5/28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43" tIns="45522" rIns="91043" bIns="45522" rtlCol="0" anchor="ctr"/>
          <a:lstStyle/>
          <a:p>
            <a:endParaRPr lang="zh-TW" altLang="en-US"/>
          </a:p>
        </p:txBody>
      </p:sp>
      <p:sp>
        <p:nvSpPr>
          <p:cNvPr id="5" name="備忘稿版面配置區 4"/>
          <p:cNvSpPr>
            <a:spLocks noGrp="1"/>
          </p:cNvSpPr>
          <p:nvPr>
            <p:ph type="body" sz="quarter" idx="3"/>
          </p:nvPr>
        </p:nvSpPr>
        <p:spPr>
          <a:xfrm>
            <a:off x="679768" y="4715911"/>
            <a:ext cx="5438140" cy="4467702"/>
          </a:xfrm>
          <a:prstGeom prst="rect">
            <a:avLst/>
          </a:prstGeom>
        </p:spPr>
        <p:txBody>
          <a:bodyPr vert="horz" lIns="91043" tIns="45522" rIns="91043" bIns="45522"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8" y="9430099"/>
            <a:ext cx="2945659" cy="496412"/>
          </a:xfrm>
          <a:prstGeom prst="rect">
            <a:avLst/>
          </a:prstGeom>
        </p:spPr>
        <p:txBody>
          <a:bodyPr vert="horz" lIns="91043" tIns="45522" rIns="91043" bIns="45522"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2" y="9430099"/>
            <a:ext cx="2945659" cy="496412"/>
          </a:xfrm>
          <a:prstGeom prst="rect">
            <a:avLst/>
          </a:prstGeom>
        </p:spPr>
        <p:txBody>
          <a:bodyPr vert="horz" lIns="91043" tIns="45522" rIns="91043" bIns="45522" rtlCol="0" anchor="b"/>
          <a:lstStyle>
            <a:lvl1pPr algn="r">
              <a:defRPr sz="1200"/>
            </a:lvl1pPr>
          </a:lstStyle>
          <a:p>
            <a:fld id="{D999EC72-A7CC-4C65-B632-D2DF39AD9940}" type="slidenum">
              <a:rPr lang="zh-TW" altLang="en-US" smtClean="0"/>
              <a:pPr/>
              <a:t>‹#›</a:t>
            </a:fld>
            <a:endParaRPr lang="zh-TW" altLang="en-US"/>
          </a:p>
        </p:txBody>
      </p:sp>
    </p:spTree>
    <p:extLst>
      <p:ext uri="{BB962C8B-B14F-4D97-AF65-F5344CB8AC3E}">
        <p14:creationId xmlns:p14="http://schemas.microsoft.com/office/powerpoint/2010/main" val="33116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Grazie Christie per questa presentazione Paese e per averci avvicinato un po’ a Taiwan. Passiamo ora ad un breve confronto tra Taiwan e Italia in modo da approfondire le peculiarità di ciascuno a livello economico e capirne meglio i rapporti commerciali [IMF: Fondo Monetario Internazionale]</a:t>
            </a:r>
            <a:endParaRPr lang="en-US" dirty="0"/>
          </a:p>
        </p:txBody>
      </p:sp>
      <p:sp>
        <p:nvSpPr>
          <p:cNvPr id="4" name="Slide Number Placeholder 3"/>
          <p:cNvSpPr>
            <a:spLocks noGrp="1"/>
          </p:cNvSpPr>
          <p:nvPr>
            <p:ph type="sldNum" sz="quarter" idx="5"/>
          </p:nvPr>
        </p:nvSpPr>
        <p:spPr/>
        <p:txBody>
          <a:bodyPr/>
          <a:lstStyle/>
          <a:p>
            <a:fld id="{D999EC72-A7CC-4C65-B632-D2DF39AD9940}" type="slidenum">
              <a:rPr lang="zh-TW" altLang="en-US" smtClean="0"/>
              <a:pPr/>
              <a:t>1</a:t>
            </a:fld>
            <a:endParaRPr lang="zh-TW" altLang="en-US"/>
          </a:p>
        </p:txBody>
      </p:sp>
    </p:spTree>
    <p:extLst>
      <p:ext uri="{BB962C8B-B14F-4D97-AF65-F5344CB8AC3E}">
        <p14:creationId xmlns:p14="http://schemas.microsoft.com/office/powerpoint/2010/main" val="349926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TW" dirty="0">
                <a:latin typeface="Arial" pitchFamily="34" charset="0"/>
              </a:rPr>
              <a:t>Infine, il nostro ufficio fornisce supporto e assistenza agli investitori italiani che volessero ampliare il proprio business a Taiwan e aprirsi ad un processo di internazionalizzazione.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altLang="zh-TW" dirty="0">
                <a:latin typeface="Arial" pitchFamily="34" charset="0"/>
              </a:rPr>
              <a:t>In primis, coordiniamo e organizziamo padiglioni nazionali presso le più importanti fiere di Taiwan. </a:t>
            </a:r>
            <a:endParaRPr lang="zh-TW" altLang="en-US" dirty="0">
              <a:latin typeface="Arial" pitchFamily="34" charset="0"/>
            </a:endParaRPr>
          </a:p>
        </p:txBody>
      </p:sp>
      <p:sp>
        <p:nvSpPr>
          <p:cNvPr id="35844" name="投影片編號版面配置區 3"/>
          <p:cNvSpPr>
            <a:spLocks noGrp="1"/>
          </p:cNvSpPr>
          <p:nvPr>
            <p:ph type="sldNum" sz="quarter" idx="5"/>
          </p:nvPr>
        </p:nvSpPr>
        <p:spPr>
          <a:noFill/>
        </p:spPr>
        <p:txBody>
          <a:bodyPr/>
          <a:lstStyle>
            <a:lvl1pPr defTabSz="879364" eaLnBrk="0" hangingPunct="0">
              <a:defRPr kumimoji="1">
                <a:solidFill>
                  <a:schemeClr val="tx1"/>
                </a:solidFill>
                <a:latin typeface="Arial" pitchFamily="34" charset="0"/>
                <a:ea typeface="新細明體" pitchFamily="18" charset="-120"/>
              </a:defRPr>
            </a:lvl1pPr>
            <a:lvl2pPr marL="687048" indent="-264249" defTabSz="879364" eaLnBrk="0" hangingPunct="0">
              <a:defRPr kumimoji="1">
                <a:solidFill>
                  <a:schemeClr val="tx1"/>
                </a:solidFill>
                <a:latin typeface="Arial" pitchFamily="34" charset="0"/>
                <a:ea typeface="新細明體" pitchFamily="18" charset="-120"/>
              </a:defRPr>
            </a:lvl2pPr>
            <a:lvl3pPr marL="1056997" indent="-211399" defTabSz="879364" eaLnBrk="0" hangingPunct="0">
              <a:defRPr kumimoji="1">
                <a:solidFill>
                  <a:schemeClr val="tx1"/>
                </a:solidFill>
                <a:latin typeface="Arial" pitchFamily="34" charset="0"/>
                <a:ea typeface="新細明體" pitchFamily="18" charset="-120"/>
              </a:defRPr>
            </a:lvl3pPr>
            <a:lvl4pPr marL="1479796" indent="-211399" defTabSz="879364" eaLnBrk="0" hangingPunct="0">
              <a:defRPr kumimoji="1">
                <a:solidFill>
                  <a:schemeClr val="tx1"/>
                </a:solidFill>
                <a:latin typeface="Arial" pitchFamily="34" charset="0"/>
                <a:ea typeface="新細明體" pitchFamily="18" charset="-120"/>
              </a:defRPr>
            </a:lvl4pPr>
            <a:lvl5pPr marL="1902595" indent="-211399" defTabSz="879364" eaLnBrk="0" hangingPunct="0">
              <a:defRPr kumimoji="1">
                <a:solidFill>
                  <a:schemeClr val="tx1"/>
                </a:solidFill>
                <a:latin typeface="Arial" pitchFamily="34" charset="0"/>
                <a:ea typeface="新細明體" pitchFamily="18" charset="-120"/>
              </a:defRPr>
            </a:lvl5pPr>
            <a:lvl6pPr marL="2325394"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6pPr>
            <a:lvl7pPr marL="2748193"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7pPr>
            <a:lvl8pPr marL="3170992"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8pPr>
            <a:lvl9pPr marL="3593790"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r" defTabSz="879364" rtl="0" eaLnBrk="1" fontAlgn="auto" latinLnBrk="0" hangingPunct="1">
              <a:lnSpc>
                <a:spcPct val="100000"/>
              </a:lnSpc>
              <a:spcBef>
                <a:spcPts val="0"/>
              </a:spcBef>
              <a:spcAft>
                <a:spcPts val="0"/>
              </a:spcAft>
              <a:buClrTx/>
              <a:buSzTx/>
              <a:buFontTx/>
              <a:buNone/>
              <a:tabLst/>
              <a:defRPr/>
            </a:pPr>
            <a:fld id="{0FD90987-EF83-4F55-890C-BEA15A0907B4}" type="slidenum">
              <a:rPr kumimoji="1" lang="en-US" altLang="zh-TW" sz="12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879364" rtl="0" eaLnBrk="1" fontAlgn="auto" latinLnBrk="0" hangingPunct="1">
                <a:lnSpc>
                  <a:spcPct val="100000"/>
                </a:lnSpc>
                <a:spcBef>
                  <a:spcPts val="0"/>
                </a:spcBef>
                <a:spcAft>
                  <a:spcPts val="0"/>
                </a:spcAft>
                <a:buClrTx/>
                <a:buSzTx/>
                <a:buFontTx/>
                <a:buNone/>
                <a:tabLst/>
                <a:defRPr/>
              </a:pPr>
              <a:t>10</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p:spPr>
        <p:txBody>
          <a:bodyPr/>
          <a:lstStyle/>
          <a:p>
            <a:r>
              <a:rPr lang="it-IT" altLang="zh-TW" dirty="0">
                <a:latin typeface="Arial" pitchFamily="34" charset="0"/>
              </a:rPr>
              <a:t>Inoltre, tramite il portale </a:t>
            </a:r>
            <a:r>
              <a:rPr lang="it-IT" altLang="zh-TW" dirty="0" err="1">
                <a:latin typeface="Arial" pitchFamily="34" charset="0"/>
              </a:rPr>
              <a:t>Taiwantrade</a:t>
            </a:r>
            <a:r>
              <a:rPr lang="it-IT" altLang="zh-TW" dirty="0">
                <a:latin typeface="Arial" pitchFamily="34" charset="0"/>
              </a:rPr>
              <a:t>, mettiamo a disposizione il servizio gratuito di pubblicazione offerte commerciali per proporre i propri prodotti del made in Italy.</a:t>
            </a:r>
          </a:p>
          <a:p>
            <a:r>
              <a:rPr lang="it-IT" altLang="zh-TW" dirty="0">
                <a:latin typeface="Arial" pitchFamily="34" charset="0"/>
              </a:rPr>
              <a:t>E’ anche possibile avvalersi di una consulenza gratuita con un commercialista di Taiwan esperto nelle operazioni commerciali di questo tipo. E, per chi volesse aprire una sede in loco, grazie agli spazi del Taipei World Trade Center gestito da TAITRA, è disponibile l’affitto a condizioni vantaggiose di uffici chiavi in mano.</a:t>
            </a:r>
            <a:endParaRPr lang="zh-TW" altLang="en-US" dirty="0">
              <a:latin typeface="Arial" pitchFamily="34" charset="0"/>
            </a:endParaRPr>
          </a:p>
        </p:txBody>
      </p:sp>
      <p:sp>
        <p:nvSpPr>
          <p:cNvPr id="35844" name="投影片編號版面配置區 3"/>
          <p:cNvSpPr>
            <a:spLocks noGrp="1"/>
          </p:cNvSpPr>
          <p:nvPr>
            <p:ph type="sldNum" sz="quarter" idx="5"/>
          </p:nvPr>
        </p:nvSpPr>
        <p:spPr>
          <a:noFill/>
        </p:spPr>
        <p:txBody>
          <a:bodyPr/>
          <a:lstStyle>
            <a:lvl1pPr defTabSz="879364" eaLnBrk="0" hangingPunct="0">
              <a:defRPr kumimoji="1">
                <a:solidFill>
                  <a:schemeClr val="tx1"/>
                </a:solidFill>
                <a:latin typeface="Arial" pitchFamily="34" charset="0"/>
                <a:ea typeface="新細明體" pitchFamily="18" charset="-120"/>
              </a:defRPr>
            </a:lvl1pPr>
            <a:lvl2pPr marL="687048" indent="-264249" defTabSz="879364" eaLnBrk="0" hangingPunct="0">
              <a:defRPr kumimoji="1">
                <a:solidFill>
                  <a:schemeClr val="tx1"/>
                </a:solidFill>
                <a:latin typeface="Arial" pitchFamily="34" charset="0"/>
                <a:ea typeface="新細明體" pitchFamily="18" charset="-120"/>
              </a:defRPr>
            </a:lvl2pPr>
            <a:lvl3pPr marL="1056997" indent="-211399" defTabSz="879364" eaLnBrk="0" hangingPunct="0">
              <a:defRPr kumimoji="1">
                <a:solidFill>
                  <a:schemeClr val="tx1"/>
                </a:solidFill>
                <a:latin typeface="Arial" pitchFamily="34" charset="0"/>
                <a:ea typeface="新細明體" pitchFamily="18" charset="-120"/>
              </a:defRPr>
            </a:lvl3pPr>
            <a:lvl4pPr marL="1479796" indent="-211399" defTabSz="879364" eaLnBrk="0" hangingPunct="0">
              <a:defRPr kumimoji="1">
                <a:solidFill>
                  <a:schemeClr val="tx1"/>
                </a:solidFill>
                <a:latin typeface="Arial" pitchFamily="34" charset="0"/>
                <a:ea typeface="新細明體" pitchFamily="18" charset="-120"/>
              </a:defRPr>
            </a:lvl4pPr>
            <a:lvl5pPr marL="1902595" indent="-211399" defTabSz="879364" eaLnBrk="0" hangingPunct="0">
              <a:defRPr kumimoji="1">
                <a:solidFill>
                  <a:schemeClr val="tx1"/>
                </a:solidFill>
                <a:latin typeface="Arial" pitchFamily="34" charset="0"/>
                <a:ea typeface="新細明體" pitchFamily="18" charset="-120"/>
              </a:defRPr>
            </a:lvl5pPr>
            <a:lvl6pPr marL="2325394"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6pPr>
            <a:lvl7pPr marL="2748193"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7pPr>
            <a:lvl8pPr marL="3170992"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8pPr>
            <a:lvl9pPr marL="3593790"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r" defTabSz="879364" rtl="0" eaLnBrk="1" fontAlgn="auto" latinLnBrk="0" hangingPunct="1">
              <a:lnSpc>
                <a:spcPct val="100000"/>
              </a:lnSpc>
              <a:spcBef>
                <a:spcPts val="0"/>
              </a:spcBef>
              <a:spcAft>
                <a:spcPts val="0"/>
              </a:spcAft>
              <a:buClrTx/>
              <a:buSzTx/>
              <a:buFontTx/>
              <a:buNone/>
              <a:tabLst/>
              <a:defRPr/>
            </a:pPr>
            <a:fld id="{0FD90987-EF83-4F55-890C-BEA15A0907B4}" type="slidenum">
              <a:rPr kumimoji="1" lang="en-US" altLang="zh-TW" sz="12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879364" rtl="0" eaLnBrk="1" fontAlgn="auto" latinLnBrk="0" hangingPunct="1">
                <a:lnSpc>
                  <a:spcPct val="100000"/>
                </a:lnSpc>
                <a:spcBef>
                  <a:spcPts val="0"/>
                </a:spcBef>
                <a:spcAft>
                  <a:spcPts val="0"/>
                </a:spcAft>
                <a:buClrTx/>
                <a:buSzTx/>
                <a:buFontTx/>
                <a:buNone/>
                <a:tabLst/>
                <a:defRPr/>
              </a:pPr>
              <a:t>11</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1863310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it-IT" altLang="zh-TW" dirty="0"/>
              <a:t>Per concludere, i nostri servizi si rivolgono ad una platea ampia e variegata di imprese, società, operatori specializzati e associazioni di categoria che vogliano ampliare i propri orizzonti commerciali verso Taiwan.  Ci auguriamo che questa nostra presentazione possa intercettare i bisogni della realtà imprenditoriale lucana e stuzzicare nuovi interessi. Rimaniamo a disposizione per qualsiasi ulteriore chiarimento e vi invitiamo a contattare i nostri uffici di Milano.</a:t>
            </a:r>
            <a:endParaRPr lang="zh-TW" altLang="en-US" dirty="0"/>
          </a:p>
        </p:txBody>
      </p:sp>
      <p:sp>
        <p:nvSpPr>
          <p:cNvPr id="4" name="投影片編號版面配置區 3"/>
          <p:cNvSpPr>
            <a:spLocks noGrp="1"/>
          </p:cNvSpPr>
          <p:nvPr>
            <p:ph type="sldNum" sz="quarter" idx="10"/>
          </p:nvPr>
        </p:nvSpPr>
        <p:spPr/>
        <p:txBody>
          <a:bodyPr/>
          <a:lstStyle/>
          <a:p>
            <a:fld id="{D999EC72-A7CC-4C65-B632-D2DF39AD9940}" type="slidenum">
              <a:rPr lang="zh-TW" altLang="en-US" smtClean="0"/>
              <a:pPr/>
              <a:t>12</a:t>
            </a:fld>
            <a:endParaRPr lang="zh-TW" altLang="en-US"/>
          </a:p>
        </p:txBody>
      </p:sp>
    </p:spTree>
    <p:extLst>
      <p:ext uri="{BB962C8B-B14F-4D97-AF65-F5344CB8AC3E}">
        <p14:creationId xmlns:p14="http://schemas.microsoft.com/office/powerpoint/2010/main" val="23892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Se guardiamo alla bilancia commerciale Taiwan-Italia, vediamo che i principali prodotti esportati da Taiwan verso il nostro Paese riguardano profili in alluminio, parti e accessori veicoli, ferramenta (viti, bulloni, rivetti, ecc.), macchine utensili, motocicli/biciclette, componenti elettronici e telefonia</a:t>
            </a:r>
            <a:endParaRPr lang="en-US" dirty="0"/>
          </a:p>
        </p:txBody>
      </p:sp>
      <p:sp>
        <p:nvSpPr>
          <p:cNvPr id="4" name="Slide Number Placeholder 3"/>
          <p:cNvSpPr>
            <a:spLocks noGrp="1"/>
          </p:cNvSpPr>
          <p:nvPr>
            <p:ph type="sldNum" sz="quarter" idx="5"/>
          </p:nvPr>
        </p:nvSpPr>
        <p:spPr/>
        <p:txBody>
          <a:bodyPr/>
          <a:lstStyle/>
          <a:p>
            <a:fld id="{D999EC72-A7CC-4C65-B632-D2DF39AD9940}" type="slidenum">
              <a:rPr lang="zh-TW" altLang="en-US" smtClean="0"/>
              <a:pPr/>
              <a:t>2</a:t>
            </a:fld>
            <a:endParaRPr lang="zh-TW" altLang="en-US"/>
          </a:p>
        </p:txBody>
      </p:sp>
    </p:spTree>
    <p:extLst>
      <p:ext uri="{BB962C8B-B14F-4D97-AF65-F5344CB8AC3E}">
        <p14:creationId xmlns:p14="http://schemas.microsoft.com/office/powerpoint/2010/main" val="365038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L’Italia invece esporta verso Taiwan soprattutto circuiti integrati, cuoio conciato e lavorato (ovvero pelletteria e articoli da viaggio di lusso), prodotti chimici di base/medicinali e preparati farmaceutici, autoveicoli e turbine a gas</a:t>
            </a:r>
            <a:endParaRPr lang="en-US" dirty="0"/>
          </a:p>
        </p:txBody>
      </p:sp>
      <p:sp>
        <p:nvSpPr>
          <p:cNvPr id="4" name="Slide Number Placeholder 3"/>
          <p:cNvSpPr>
            <a:spLocks noGrp="1"/>
          </p:cNvSpPr>
          <p:nvPr>
            <p:ph type="sldNum" sz="quarter" idx="5"/>
          </p:nvPr>
        </p:nvSpPr>
        <p:spPr/>
        <p:txBody>
          <a:bodyPr/>
          <a:lstStyle/>
          <a:p>
            <a:fld id="{D999EC72-A7CC-4C65-B632-D2DF39AD9940}" type="slidenum">
              <a:rPr lang="zh-TW" altLang="en-US" smtClean="0"/>
              <a:pPr/>
              <a:t>3</a:t>
            </a:fld>
            <a:endParaRPr lang="zh-TW" altLang="en-US"/>
          </a:p>
        </p:txBody>
      </p:sp>
    </p:spTree>
    <p:extLst>
      <p:ext uri="{BB962C8B-B14F-4D97-AF65-F5344CB8AC3E}">
        <p14:creationId xmlns:p14="http://schemas.microsoft.com/office/powerpoint/2010/main" val="101760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Dopo</a:t>
            </a:r>
            <a:r>
              <a:rPr lang="en-US" altLang="zh-TW" dirty="0"/>
              <a:t> </a:t>
            </a:r>
            <a:r>
              <a:rPr lang="en-US" altLang="zh-TW" dirty="0" err="1"/>
              <a:t>questa</a:t>
            </a:r>
            <a:r>
              <a:rPr lang="en-US" altLang="zh-TW" dirty="0"/>
              <a:t> </a:t>
            </a:r>
            <a:r>
              <a:rPr lang="en-US" altLang="zh-TW" dirty="0" err="1"/>
              <a:t>panoramica</a:t>
            </a:r>
            <a:r>
              <a:rPr lang="en-US" altLang="zh-TW" dirty="0"/>
              <a:t> circa Taiwan e la </a:t>
            </a:r>
            <a:r>
              <a:rPr lang="en-US" altLang="zh-TW" dirty="0" err="1"/>
              <a:t>bilancia</a:t>
            </a:r>
            <a:r>
              <a:rPr lang="en-US" altLang="zh-TW" dirty="0"/>
              <a:t> </a:t>
            </a:r>
            <a:r>
              <a:rPr lang="en-US" altLang="zh-TW" dirty="0" err="1"/>
              <a:t>economica</a:t>
            </a:r>
            <a:r>
              <a:rPr lang="en-US" altLang="zh-TW" dirty="0"/>
              <a:t> </a:t>
            </a:r>
            <a:r>
              <a:rPr lang="en-US" altLang="zh-TW" dirty="0" err="1"/>
              <a:t>tra</a:t>
            </a:r>
            <a:r>
              <a:rPr lang="en-US" altLang="zh-TW" dirty="0"/>
              <a:t> Taiwan e Italia, </a:t>
            </a:r>
            <a:r>
              <a:rPr lang="en-US" altLang="zh-TW" dirty="0" err="1"/>
              <a:t>approfondiamo</a:t>
            </a:r>
            <a:r>
              <a:rPr lang="en-US" altLang="zh-TW" dirty="0"/>
              <a:t> la </a:t>
            </a:r>
            <a:r>
              <a:rPr lang="en-US" altLang="zh-TW" dirty="0" err="1"/>
              <a:t>natura</a:t>
            </a:r>
            <a:r>
              <a:rPr lang="en-US" altLang="zh-TW" dirty="0"/>
              <a:t> del </a:t>
            </a:r>
            <a:r>
              <a:rPr lang="en-US" altLang="zh-TW" dirty="0" err="1"/>
              <a:t>nostro</a:t>
            </a:r>
            <a:r>
              <a:rPr lang="en-US" altLang="zh-TW" dirty="0"/>
              <a:t> </a:t>
            </a:r>
            <a:r>
              <a:rPr lang="en-US" altLang="zh-TW" dirty="0" err="1"/>
              <a:t>ufficio</a:t>
            </a:r>
            <a:r>
              <a:rPr lang="en-US" altLang="zh-TW" dirty="0"/>
              <a:t> e </a:t>
            </a:r>
            <a:r>
              <a:rPr lang="en-US" altLang="zh-TW" dirty="0" err="1"/>
              <a:t>il</a:t>
            </a:r>
            <a:r>
              <a:rPr lang="en-US" altLang="zh-TW" dirty="0"/>
              <a:t> </a:t>
            </a:r>
            <a:r>
              <a:rPr lang="en-US" altLang="zh-TW" dirty="0" err="1"/>
              <a:t>suo</a:t>
            </a:r>
            <a:r>
              <a:rPr lang="en-US" altLang="zh-TW" dirty="0"/>
              <a:t> </a:t>
            </a:r>
            <a:r>
              <a:rPr lang="en-US" altLang="zh-TW" dirty="0" err="1"/>
              <a:t>ruolo</a:t>
            </a:r>
            <a:r>
              <a:rPr lang="en-US" altLang="zh-TW" dirty="0"/>
              <a:t> </a:t>
            </a:r>
            <a:r>
              <a:rPr lang="en-US" altLang="zh-TW" dirty="0" err="1"/>
              <a:t>nella</a:t>
            </a:r>
            <a:r>
              <a:rPr lang="en-US" altLang="zh-TW" dirty="0"/>
              <a:t> </a:t>
            </a:r>
            <a:r>
              <a:rPr lang="en-US" altLang="zh-TW" dirty="0" err="1"/>
              <a:t>promozione</a:t>
            </a:r>
            <a:r>
              <a:rPr lang="en-US" altLang="zh-TW" dirty="0"/>
              <a:t> del </a:t>
            </a:r>
            <a:r>
              <a:rPr lang="en-US" altLang="zh-TW" dirty="0" err="1"/>
              <a:t>commercio</a:t>
            </a:r>
            <a:r>
              <a:rPr lang="en-US" altLang="zh-TW" dirty="0"/>
              <a:t> estero di Taiwan. La </a:t>
            </a:r>
            <a:r>
              <a:rPr lang="en-US" altLang="zh-TW" dirty="0" err="1"/>
              <a:t>sede</a:t>
            </a:r>
            <a:r>
              <a:rPr lang="en-US" altLang="zh-TW" dirty="0"/>
              <a:t> TAITRA in Italia è a Milano, Christie ne è </a:t>
            </a:r>
            <a:r>
              <a:rPr lang="en-US" altLang="zh-TW" dirty="0" err="1"/>
              <a:t>appunto</a:t>
            </a:r>
            <a:r>
              <a:rPr lang="en-US" altLang="zh-TW" dirty="0"/>
              <a:t> </a:t>
            </a:r>
            <a:r>
              <a:rPr lang="en-US" altLang="zh-TW" dirty="0" err="1"/>
              <a:t>il</a:t>
            </a:r>
            <a:r>
              <a:rPr lang="en-US" altLang="zh-TW" dirty="0"/>
              <a:t> </a:t>
            </a:r>
            <a:r>
              <a:rPr lang="en-US" altLang="zh-TW" dirty="0" err="1"/>
              <a:t>Direttore</a:t>
            </a:r>
            <a:r>
              <a:rPr lang="en-US" altLang="zh-TW" dirty="0"/>
              <a:t> e </a:t>
            </a:r>
            <a:r>
              <a:rPr lang="en-US" altLang="zh-TW" dirty="0" err="1"/>
              <a:t>io</a:t>
            </a:r>
            <a:r>
              <a:rPr lang="en-US" altLang="zh-TW" dirty="0"/>
              <a:t>, con </a:t>
            </a:r>
            <a:r>
              <a:rPr lang="en-US" altLang="zh-TW" dirty="0" err="1"/>
              <a:t>altre</a:t>
            </a:r>
            <a:r>
              <a:rPr lang="en-US" altLang="zh-TW" dirty="0"/>
              <a:t> college, mi </a:t>
            </a:r>
            <a:r>
              <a:rPr lang="en-US" altLang="zh-TW" dirty="0" err="1"/>
              <a:t>occupo</a:t>
            </a:r>
            <a:r>
              <a:rPr lang="en-US" altLang="zh-TW" dirty="0"/>
              <a:t> di </a:t>
            </a:r>
            <a:r>
              <a:rPr lang="en-US" altLang="zh-TW" dirty="0" err="1"/>
              <a:t>attività</a:t>
            </a:r>
            <a:r>
              <a:rPr lang="en-US" altLang="zh-TW" dirty="0"/>
              <a:t> a </a:t>
            </a:r>
            <a:r>
              <a:rPr lang="en-US" altLang="zh-TW" dirty="0" err="1"/>
              <a:t>supporto</a:t>
            </a:r>
            <a:r>
              <a:rPr lang="en-US" altLang="zh-TW" dirty="0"/>
              <a:t> </a:t>
            </a:r>
            <a:r>
              <a:rPr lang="en-US" altLang="zh-TW" dirty="0" err="1"/>
              <a:t>degli</a:t>
            </a:r>
            <a:r>
              <a:rPr lang="en-US" altLang="zh-TW" dirty="0"/>
              <a:t> </a:t>
            </a:r>
            <a:r>
              <a:rPr lang="en-US" altLang="zh-TW" dirty="0" err="1"/>
              <a:t>operatori</a:t>
            </a:r>
            <a:r>
              <a:rPr lang="en-US" altLang="zh-TW" dirty="0"/>
              <a:t> </a:t>
            </a:r>
            <a:r>
              <a:rPr lang="en-US" altLang="zh-TW" dirty="0" err="1"/>
              <a:t>italiani</a:t>
            </a:r>
            <a:r>
              <a:rPr lang="en-US" altLang="zh-TW" dirty="0"/>
              <a:t>. </a:t>
            </a:r>
          </a:p>
          <a:p>
            <a:endParaRPr lang="zh-TW" altLang="en-US" dirty="0"/>
          </a:p>
        </p:txBody>
      </p:sp>
      <p:sp>
        <p:nvSpPr>
          <p:cNvPr id="4" name="投影片編號版面配置區 3"/>
          <p:cNvSpPr>
            <a:spLocks noGrp="1"/>
          </p:cNvSpPr>
          <p:nvPr>
            <p:ph type="sldNum" sz="quarter" idx="10"/>
          </p:nvPr>
        </p:nvSpPr>
        <p:spPr/>
        <p:txBody>
          <a:bodyPr/>
          <a:lstStyle/>
          <a:p>
            <a:fld id="{D999EC72-A7CC-4C65-B632-D2DF39AD9940}" type="slidenum">
              <a:rPr lang="zh-TW" altLang="en-US" smtClean="0"/>
              <a:pPr/>
              <a:t>4</a:t>
            </a:fld>
            <a:endParaRPr lang="zh-TW" altLang="en-US"/>
          </a:p>
        </p:txBody>
      </p:sp>
    </p:spTree>
    <p:extLst>
      <p:ext uri="{BB962C8B-B14F-4D97-AF65-F5344CB8AC3E}">
        <p14:creationId xmlns:p14="http://schemas.microsoft.com/office/powerpoint/2010/main" val="54420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p:spPr>
        <p:txBody>
          <a:bodyPr/>
          <a:lstStyle/>
          <a:p>
            <a:pPr>
              <a:spcBef>
                <a:spcPct val="0"/>
              </a:spcBef>
            </a:pPr>
            <a:r>
              <a:rPr lang="it-IT" altLang="zh-TW" dirty="0">
                <a:ea typeface="新細明體" charset="-120"/>
              </a:rPr>
              <a:t>Questa è una panoramica di massima circa i servizi offerti dal nostro ufficio, che sono tutti gratuiti.</a:t>
            </a:r>
            <a:endParaRPr lang="en-US" altLang="zh-TW" dirty="0">
              <a:ea typeface="新細明體" charset="-120"/>
            </a:endParaRPr>
          </a:p>
        </p:txBody>
      </p:sp>
      <p:sp>
        <p:nvSpPr>
          <p:cNvPr id="28676" name="投影片編號版面配置區 3"/>
          <p:cNvSpPr txBox="1">
            <a:spLocks noGrp="1"/>
          </p:cNvSpPr>
          <p:nvPr/>
        </p:nvSpPr>
        <p:spPr bwMode="auto">
          <a:xfrm>
            <a:off x="3849737" y="9430470"/>
            <a:ext cx="2946352" cy="49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74" tIns="47587" rIns="95174" bIns="47587" anchor="b"/>
          <a:lstStyle>
            <a:lvl1pPr defTabSz="954088" eaLnBrk="0" hangingPunct="0">
              <a:defRPr kumimoji="1">
                <a:solidFill>
                  <a:schemeClr val="tx1"/>
                </a:solidFill>
                <a:latin typeface="Arial" charset="0"/>
                <a:ea typeface="新細明體" charset="-120"/>
              </a:defRPr>
            </a:lvl1pPr>
            <a:lvl2pPr marL="742950" indent="-285750" defTabSz="954088" eaLnBrk="0" hangingPunct="0">
              <a:defRPr kumimoji="1">
                <a:solidFill>
                  <a:schemeClr val="tx1"/>
                </a:solidFill>
                <a:latin typeface="Arial" charset="0"/>
                <a:ea typeface="新細明體" charset="-120"/>
              </a:defRPr>
            </a:lvl2pPr>
            <a:lvl3pPr marL="1143000" indent="-228600" defTabSz="954088" eaLnBrk="0" hangingPunct="0">
              <a:defRPr kumimoji="1">
                <a:solidFill>
                  <a:schemeClr val="tx1"/>
                </a:solidFill>
                <a:latin typeface="Arial" charset="0"/>
                <a:ea typeface="新細明體" charset="-120"/>
              </a:defRPr>
            </a:lvl3pPr>
            <a:lvl4pPr marL="1600200" indent="-228600" defTabSz="954088" eaLnBrk="0" hangingPunct="0">
              <a:defRPr kumimoji="1">
                <a:solidFill>
                  <a:schemeClr val="tx1"/>
                </a:solidFill>
                <a:latin typeface="Arial" charset="0"/>
                <a:ea typeface="新細明體" charset="-120"/>
              </a:defRPr>
            </a:lvl4pPr>
            <a:lvl5pPr marL="2057400" indent="-228600" defTabSz="954088" eaLnBrk="0" hangingPunct="0">
              <a:defRPr kumimoji="1">
                <a:solidFill>
                  <a:schemeClr val="tx1"/>
                </a:solidFill>
                <a:latin typeface="Arial" charset="0"/>
                <a:ea typeface="新細明體" charset="-120"/>
              </a:defRPr>
            </a:lvl5pPr>
            <a:lvl6pPr marL="2514600" indent="-228600" defTabSz="954088" eaLnBrk="0" fontAlgn="base" hangingPunct="0">
              <a:spcBef>
                <a:spcPct val="0"/>
              </a:spcBef>
              <a:spcAft>
                <a:spcPct val="0"/>
              </a:spcAft>
              <a:defRPr kumimoji="1">
                <a:solidFill>
                  <a:schemeClr val="tx1"/>
                </a:solidFill>
                <a:latin typeface="Arial" charset="0"/>
                <a:ea typeface="新細明體" charset="-120"/>
              </a:defRPr>
            </a:lvl6pPr>
            <a:lvl7pPr marL="2971800" indent="-228600" defTabSz="954088" eaLnBrk="0" fontAlgn="base" hangingPunct="0">
              <a:spcBef>
                <a:spcPct val="0"/>
              </a:spcBef>
              <a:spcAft>
                <a:spcPct val="0"/>
              </a:spcAft>
              <a:defRPr kumimoji="1">
                <a:solidFill>
                  <a:schemeClr val="tx1"/>
                </a:solidFill>
                <a:latin typeface="Arial" charset="0"/>
                <a:ea typeface="新細明體" charset="-120"/>
              </a:defRPr>
            </a:lvl7pPr>
            <a:lvl8pPr marL="3429000" indent="-228600" defTabSz="954088" eaLnBrk="0" fontAlgn="base" hangingPunct="0">
              <a:spcBef>
                <a:spcPct val="0"/>
              </a:spcBef>
              <a:spcAft>
                <a:spcPct val="0"/>
              </a:spcAft>
              <a:defRPr kumimoji="1">
                <a:solidFill>
                  <a:schemeClr val="tx1"/>
                </a:solidFill>
                <a:latin typeface="Arial" charset="0"/>
                <a:ea typeface="新細明體" charset="-120"/>
              </a:defRPr>
            </a:lvl8pPr>
            <a:lvl9pPr marL="3886200" indent="-228600" defTabSz="954088"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3760D3AF-FC11-4220-8FDB-D69C93234295}" type="slidenum">
              <a:rPr kumimoji="0" lang="zh-TW" altLang="en-US" sz="1300">
                <a:solidFill>
                  <a:prstClr val="black"/>
                </a:solidFill>
                <a:latin typeface="Calibri" pitchFamily="34" charset="0"/>
              </a:rPr>
              <a:pPr algn="r" eaLnBrk="1" hangingPunct="1"/>
              <a:t>5</a:t>
            </a:fld>
            <a:endParaRPr kumimoji="0" lang="en-US" altLang="zh-TW" sz="130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it-IT" altLang="zh-TW" baseline="0" dirty="0"/>
              <a:t>In primis, offriamo incentivi per la visita alle fiere di settore organizzate ogni anno da TAITRA a Taiwan.</a:t>
            </a:r>
            <a:endParaRPr lang="en-US" altLang="zh-TW" baseline="0" dirty="0"/>
          </a:p>
        </p:txBody>
      </p:sp>
      <p:sp>
        <p:nvSpPr>
          <p:cNvPr id="4" name="投影片編號版面配置區 3"/>
          <p:cNvSpPr>
            <a:spLocks noGrp="1"/>
          </p:cNvSpPr>
          <p:nvPr>
            <p:ph type="sldNum" sz="quarter" idx="10"/>
          </p:nvPr>
        </p:nvSpPr>
        <p:spPr/>
        <p:txBody>
          <a:bodyPr/>
          <a:lstStyle/>
          <a:p>
            <a:fld id="{EF7393B3-3449-4445-BCAD-358D928C9D9E}" type="slidenum">
              <a:rPr lang="zh-TW" altLang="en-US" smtClean="0">
                <a:solidFill>
                  <a:prstClr val="black"/>
                </a:solidFill>
              </a:rPr>
              <a:pPr/>
              <a:t>6</a:t>
            </a:fld>
            <a:endParaRPr lang="zh-TW" altLang="en-US">
              <a:solidFill>
                <a:prstClr val="black"/>
              </a:solidFill>
            </a:endParaRPr>
          </a:p>
        </p:txBody>
      </p:sp>
    </p:spTree>
    <p:extLst>
      <p:ext uri="{BB962C8B-B14F-4D97-AF65-F5344CB8AC3E}">
        <p14:creationId xmlns:p14="http://schemas.microsoft.com/office/powerpoint/2010/main" val="238577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p:spPr>
        <p:txBody>
          <a:bodyPr/>
          <a:lstStyle/>
          <a:p>
            <a:r>
              <a:rPr lang="it-IT" altLang="zh-TW" dirty="0">
                <a:latin typeface="Arial" pitchFamily="34" charset="0"/>
              </a:rPr>
              <a:t>Inoltre, proponiamo incentivi durante tutto il corso dell’anno, in linea con gli eventi di sourcing patrocinati da TAITRA. Si tratta di giornate di B2B, la trasferta è coperta in toto.</a:t>
            </a:r>
            <a:endParaRPr lang="zh-TW" altLang="en-US" dirty="0">
              <a:latin typeface="Arial" pitchFamily="34" charset="0"/>
            </a:endParaRPr>
          </a:p>
        </p:txBody>
      </p:sp>
      <p:sp>
        <p:nvSpPr>
          <p:cNvPr id="35844" name="投影片編號版面配置區 3"/>
          <p:cNvSpPr>
            <a:spLocks noGrp="1"/>
          </p:cNvSpPr>
          <p:nvPr>
            <p:ph type="sldNum" sz="quarter" idx="5"/>
          </p:nvPr>
        </p:nvSpPr>
        <p:spPr>
          <a:noFill/>
        </p:spPr>
        <p:txBody>
          <a:bodyPr/>
          <a:lstStyle>
            <a:lvl1pPr defTabSz="879364" eaLnBrk="0" hangingPunct="0">
              <a:defRPr kumimoji="1">
                <a:solidFill>
                  <a:schemeClr val="tx1"/>
                </a:solidFill>
                <a:latin typeface="Arial" pitchFamily="34" charset="0"/>
                <a:ea typeface="新細明體" pitchFamily="18" charset="-120"/>
              </a:defRPr>
            </a:lvl1pPr>
            <a:lvl2pPr marL="687048" indent="-264249" defTabSz="879364" eaLnBrk="0" hangingPunct="0">
              <a:defRPr kumimoji="1">
                <a:solidFill>
                  <a:schemeClr val="tx1"/>
                </a:solidFill>
                <a:latin typeface="Arial" pitchFamily="34" charset="0"/>
                <a:ea typeface="新細明體" pitchFamily="18" charset="-120"/>
              </a:defRPr>
            </a:lvl2pPr>
            <a:lvl3pPr marL="1056997" indent="-211399" defTabSz="879364" eaLnBrk="0" hangingPunct="0">
              <a:defRPr kumimoji="1">
                <a:solidFill>
                  <a:schemeClr val="tx1"/>
                </a:solidFill>
                <a:latin typeface="Arial" pitchFamily="34" charset="0"/>
                <a:ea typeface="新細明體" pitchFamily="18" charset="-120"/>
              </a:defRPr>
            </a:lvl3pPr>
            <a:lvl4pPr marL="1479796" indent="-211399" defTabSz="879364" eaLnBrk="0" hangingPunct="0">
              <a:defRPr kumimoji="1">
                <a:solidFill>
                  <a:schemeClr val="tx1"/>
                </a:solidFill>
                <a:latin typeface="Arial" pitchFamily="34" charset="0"/>
                <a:ea typeface="新細明體" pitchFamily="18" charset="-120"/>
              </a:defRPr>
            </a:lvl4pPr>
            <a:lvl5pPr marL="1902595" indent="-211399" defTabSz="879364" eaLnBrk="0" hangingPunct="0">
              <a:defRPr kumimoji="1">
                <a:solidFill>
                  <a:schemeClr val="tx1"/>
                </a:solidFill>
                <a:latin typeface="Arial" pitchFamily="34" charset="0"/>
                <a:ea typeface="新細明體" pitchFamily="18" charset="-120"/>
              </a:defRPr>
            </a:lvl5pPr>
            <a:lvl6pPr marL="2325394"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6pPr>
            <a:lvl7pPr marL="2748193"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7pPr>
            <a:lvl8pPr marL="3170992"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8pPr>
            <a:lvl9pPr marL="3593790"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r" defTabSz="879364" rtl="0" eaLnBrk="1" fontAlgn="auto" latinLnBrk="0" hangingPunct="1">
              <a:lnSpc>
                <a:spcPct val="100000"/>
              </a:lnSpc>
              <a:spcBef>
                <a:spcPts val="0"/>
              </a:spcBef>
              <a:spcAft>
                <a:spcPts val="0"/>
              </a:spcAft>
              <a:buClrTx/>
              <a:buSzTx/>
              <a:buFontTx/>
              <a:buNone/>
              <a:tabLst/>
              <a:defRPr/>
            </a:pPr>
            <a:fld id="{0FD90987-EF83-4F55-890C-BEA15A0907B4}" type="slidenum">
              <a:rPr kumimoji="1" lang="en-US" altLang="zh-TW" sz="12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879364" rtl="0" eaLnBrk="1" fontAlgn="auto" latinLnBrk="0" hangingPunct="1">
                <a:lnSpc>
                  <a:spcPct val="100000"/>
                </a:lnSpc>
                <a:spcBef>
                  <a:spcPts val="0"/>
                </a:spcBef>
                <a:spcAft>
                  <a:spcPts val="0"/>
                </a:spcAft>
                <a:buClrTx/>
                <a:buSzTx/>
                <a:buFontTx/>
                <a:buNone/>
                <a:tabLst/>
                <a:defRPr/>
              </a:pPr>
              <a:t>7</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p:spPr>
        <p:txBody>
          <a:bodyPr/>
          <a:lstStyle/>
          <a:p>
            <a:r>
              <a:rPr lang="it-IT" altLang="zh-TW" dirty="0">
                <a:latin typeface="Arial" pitchFamily="34" charset="0"/>
              </a:rPr>
              <a:t>Per chi volesse entrare in contatto da remoto con potenziali fornitori, senza affrontare un viaggio a Taiwan o magari prima di un incontro vis-a-vis, proponiamo delle videoconferenze con aziende qualificate e ricercate ad hoc. Il portale </a:t>
            </a:r>
            <a:r>
              <a:rPr lang="it-IT" altLang="zh-TW" dirty="0" err="1">
                <a:latin typeface="Arial" pitchFamily="34" charset="0"/>
              </a:rPr>
              <a:t>Taiwantrade</a:t>
            </a:r>
            <a:r>
              <a:rPr lang="it-IT" altLang="zh-TW" dirty="0">
                <a:latin typeface="Arial" pitchFamily="34" charset="0"/>
              </a:rPr>
              <a:t>, a cui accennava in precedenza Christie, offre in tal senso un ampio ventaglio di profili societari, a cui si va aggiungendo la selezione ulteriore effettuata dal nostro personale.</a:t>
            </a:r>
            <a:endParaRPr lang="zh-TW" altLang="en-US" dirty="0">
              <a:latin typeface="Arial" pitchFamily="34" charset="0"/>
            </a:endParaRPr>
          </a:p>
        </p:txBody>
      </p:sp>
      <p:sp>
        <p:nvSpPr>
          <p:cNvPr id="35844" name="投影片編號版面配置區 3"/>
          <p:cNvSpPr>
            <a:spLocks noGrp="1"/>
          </p:cNvSpPr>
          <p:nvPr>
            <p:ph type="sldNum" sz="quarter" idx="5"/>
          </p:nvPr>
        </p:nvSpPr>
        <p:spPr>
          <a:noFill/>
        </p:spPr>
        <p:txBody>
          <a:bodyPr/>
          <a:lstStyle>
            <a:lvl1pPr defTabSz="879364" eaLnBrk="0" hangingPunct="0">
              <a:defRPr kumimoji="1">
                <a:solidFill>
                  <a:schemeClr val="tx1"/>
                </a:solidFill>
                <a:latin typeface="Arial" pitchFamily="34" charset="0"/>
                <a:ea typeface="新細明體" pitchFamily="18" charset="-120"/>
              </a:defRPr>
            </a:lvl1pPr>
            <a:lvl2pPr marL="687048" indent="-264249" defTabSz="879364" eaLnBrk="0" hangingPunct="0">
              <a:defRPr kumimoji="1">
                <a:solidFill>
                  <a:schemeClr val="tx1"/>
                </a:solidFill>
                <a:latin typeface="Arial" pitchFamily="34" charset="0"/>
                <a:ea typeface="新細明體" pitchFamily="18" charset="-120"/>
              </a:defRPr>
            </a:lvl2pPr>
            <a:lvl3pPr marL="1056997" indent="-211399" defTabSz="879364" eaLnBrk="0" hangingPunct="0">
              <a:defRPr kumimoji="1">
                <a:solidFill>
                  <a:schemeClr val="tx1"/>
                </a:solidFill>
                <a:latin typeface="Arial" pitchFamily="34" charset="0"/>
                <a:ea typeface="新細明體" pitchFamily="18" charset="-120"/>
              </a:defRPr>
            </a:lvl3pPr>
            <a:lvl4pPr marL="1479796" indent="-211399" defTabSz="879364" eaLnBrk="0" hangingPunct="0">
              <a:defRPr kumimoji="1">
                <a:solidFill>
                  <a:schemeClr val="tx1"/>
                </a:solidFill>
                <a:latin typeface="Arial" pitchFamily="34" charset="0"/>
                <a:ea typeface="新細明體" pitchFamily="18" charset="-120"/>
              </a:defRPr>
            </a:lvl4pPr>
            <a:lvl5pPr marL="1902595" indent="-211399" defTabSz="879364" eaLnBrk="0" hangingPunct="0">
              <a:defRPr kumimoji="1">
                <a:solidFill>
                  <a:schemeClr val="tx1"/>
                </a:solidFill>
                <a:latin typeface="Arial" pitchFamily="34" charset="0"/>
                <a:ea typeface="新細明體" pitchFamily="18" charset="-120"/>
              </a:defRPr>
            </a:lvl5pPr>
            <a:lvl6pPr marL="2325394"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6pPr>
            <a:lvl7pPr marL="2748193"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7pPr>
            <a:lvl8pPr marL="3170992"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8pPr>
            <a:lvl9pPr marL="3593790"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r" defTabSz="879364" rtl="0" eaLnBrk="1" fontAlgn="auto" latinLnBrk="0" hangingPunct="1">
              <a:lnSpc>
                <a:spcPct val="100000"/>
              </a:lnSpc>
              <a:spcBef>
                <a:spcPts val="0"/>
              </a:spcBef>
              <a:spcAft>
                <a:spcPts val="0"/>
              </a:spcAft>
              <a:buClrTx/>
              <a:buSzTx/>
              <a:buFontTx/>
              <a:buNone/>
              <a:tabLst/>
              <a:defRPr/>
            </a:pPr>
            <a:fld id="{0FD90987-EF83-4F55-890C-BEA15A0907B4}" type="slidenum">
              <a:rPr kumimoji="1" lang="en-US" altLang="zh-TW" sz="12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879364" rtl="0" eaLnBrk="1" fontAlgn="auto" latinLnBrk="0" hangingPunct="1">
                <a:lnSpc>
                  <a:spcPct val="100000"/>
                </a:lnSpc>
                <a:spcBef>
                  <a:spcPts val="0"/>
                </a:spcBef>
                <a:spcAft>
                  <a:spcPts val="0"/>
                </a:spcAft>
                <a:buClrTx/>
                <a:buSzTx/>
                <a:buFontTx/>
                <a:buNone/>
                <a:tabLst/>
                <a:defRPr/>
              </a:pPr>
              <a:t>8</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p:spPr>
        <p:txBody>
          <a:bodyPr/>
          <a:lstStyle/>
          <a:p>
            <a:r>
              <a:rPr lang="it-IT" altLang="zh-TW" dirty="0">
                <a:latin typeface="Arial" pitchFamily="34" charset="0"/>
              </a:rPr>
              <a:t>Siamo poi a disposizione per richieste commerciali di varia natura, provenienti sia da aziende italiane sia da operatori di Taiwan.</a:t>
            </a:r>
            <a:endParaRPr lang="zh-TW" altLang="en-US" dirty="0">
              <a:latin typeface="Arial" pitchFamily="34" charset="0"/>
            </a:endParaRPr>
          </a:p>
        </p:txBody>
      </p:sp>
      <p:sp>
        <p:nvSpPr>
          <p:cNvPr id="35844" name="投影片編號版面配置區 3"/>
          <p:cNvSpPr>
            <a:spLocks noGrp="1"/>
          </p:cNvSpPr>
          <p:nvPr>
            <p:ph type="sldNum" sz="quarter" idx="5"/>
          </p:nvPr>
        </p:nvSpPr>
        <p:spPr>
          <a:noFill/>
        </p:spPr>
        <p:txBody>
          <a:bodyPr/>
          <a:lstStyle>
            <a:lvl1pPr defTabSz="879364" eaLnBrk="0" hangingPunct="0">
              <a:defRPr kumimoji="1">
                <a:solidFill>
                  <a:schemeClr val="tx1"/>
                </a:solidFill>
                <a:latin typeface="Arial" pitchFamily="34" charset="0"/>
                <a:ea typeface="新細明體" pitchFamily="18" charset="-120"/>
              </a:defRPr>
            </a:lvl1pPr>
            <a:lvl2pPr marL="687048" indent="-264249" defTabSz="879364" eaLnBrk="0" hangingPunct="0">
              <a:defRPr kumimoji="1">
                <a:solidFill>
                  <a:schemeClr val="tx1"/>
                </a:solidFill>
                <a:latin typeface="Arial" pitchFamily="34" charset="0"/>
                <a:ea typeface="新細明體" pitchFamily="18" charset="-120"/>
              </a:defRPr>
            </a:lvl2pPr>
            <a:lvl3pPr marL="1056997" indent="-211399" defTabSz="879364" eaLnBrk="0" hangingPunct="0">
              <a:defRPr kumimoji="1">
                <a:solidFill>
                  <a:schemeClr val="tx1"/>
                </a:solidFill>
                <a:latin typeface="Arial" pitchFamily="34" charset="0"/>
                <a:ea typeface="新細明體" pitchFamily="18" charset="-120"/>
              </a:defRPr>
            </a:lvl3pPr>
            <a:lvl4pPr marL="1479796" indent="-211399" defTabSz="879364" eaLnBrk="0" hangingPunct="0">
              <a:defRPr kumimoji="1">
                <a:solidFill>
                  <a:schemeClr val="tx1"/>
                </a:solidFill>
                <a:latin typeface="Arial" pitchFamily="34" charset="0"/>
                <a:ea typeface="新細明體" pitchFamily="18" charset="-120"/>
              </a:defRPr>
            </a:lvl4pPr>
            <a:lvl5pPr marL="1902595" indent="-211399" defTabSz="879364" eaLnBrk="0" hangingPunct="0">
              <a:defRPr kumimoji="1">
                <a:solidFill>
                  <a:schemeClr val="tx1"/>
                </a:solidFill>
                <a:latin typeface="Arial" pitchFamily="34" charset="0"/>
                <a:ea typeface="新細明體" pitchFamily="18" charset="-120"/>
              </a:defRPr>
            </a:lvl5pPr>
            <a:lvl6pPr marL="2325394"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6pPr>
            <a:lvl7pPr marL="2748193"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7pPr>
            <a:lvl8pPr marL="3170992"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8pPr>
            <a:lvl9pPr marL="3593790" indent="-211399" algn="ctr" defTabSz="879364"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marR="0" lvl="0" indent="0" algn="r" defTabSz="879364" rtl="0" eaLnBrk="1" fontAlgn="auto" latinLnBrk="0" hangingPunct="1">
              <a:lnSpc>
                <a:spcPct val="100000"/>
              </a:lnSpc>
              <a:spcBef>
                <a:spcPts val="0"/>
              </a:spcBef>
              <a:spcAft>
                <a:spcPts val="0"/>
              </a:spcAft>
              <a:buClrTx/>
              <a:buSzTx/>
              <a:buFontTx/>
              <a:buNone/>
              <a:tabLst/>
              <a:defRPr/>
            </a:pPr>
            <a:fld id="{0FD90987-EF83-4F55-890C-BEA15A0907B4}" type="slidenum">
              <a:rPr kumimoji="1" lang="en-US" altLang="zh-TW" sz="1200" b="0" i="0" u="none" strike="noStrike" kern="1200" cap="none" spc="0" normalizeH="0" baseline="0" noProof="0" smtClean="0">
                <a:ln>
                  <a:noFill/>
                </a:ln>
                <a:solidFill>
                  <a:prstClr val="black"/>
                </a:solidFill>
                <a:effectLst/>
                <a:uLnTx/>
                <a:uFillTx/>
                <a:latin typeface="Arial" pitchFamily="34" charset="0"/>
                <a:ea typeface="新細明體" pitchFamily="18" charset="-120"/>
                <a:cs typeface="+mn-cs"/>
              </a:rPr>
              <a:pPr marL="0" marR="0" lvl="0" indent="0" algn="r" defTabSz="879364" rtl="0" eaLnBrk="1" fontAlgn="auto" latinLnBrk="0" hangingPunct="1">
                <a:lnSpc>
                  <a:spcPct val="100000"/>
                </a:lnSpc>
                <a:spcBef>
                  <a:spcPts val="0"/>
                </a:spcBef>
                <a:spcAft>
                  <a:spcPts val="0"/>
                </a:spcAft>
                <a:buClrTx/>
                <a:buSzTx/>
                <a:buFontTx/>
                <a:buNone/>
                <a:tabLst/>
                <a:defRPr/>
              </a:pPr>
              <a:t>9</a:t>
            </a:fld>
            <a:endParaRPr kumimoji="1" lang="en-US" altLang="zh-TW" sz="1200" b="0" i="0" u="none" strike="noStrike" kern="1200" cap="none" spc="0" normalizeH="0" baseline="0" noProof="0">
              <a:ln>
                <a:noFill/>
              </a:ln>
              <a:solidFill>
                <a:prstClr val="black"/>
              </a:solidFill>
              <a:effectLst/>
              <a:uLnTx/>
              <a:uFillTx/>
              <a:latin typeface="Arial" pitchFamily="34" charset="0"/>
              <a:ea typeface="新細明體" pitchFamily="18" charset="-12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A1C8E19-1308-42DF-82E4-8566FE993A7E}" type="datetime1">
              <a:rPr lang="zh-TW" altLang="en-US" smtClean="0"/>
              <a:pPr/>
              <a:t>2019/5/28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7"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31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46AD3B8-CA4D-4252-81E7-601FBD638112}" type="datetime1">
              <a:rPr lang="zh-TW" altLang="en-US" smtClean="0"/>
              <a:pPr/>
              <a:t>2019/5/28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307D87B-DC2C-4339-8C67-3F591AD1F756}" type="slidenum">
              <a:rPr lang="zh-TW" altLang="en-US" smtClean="0"/>
              <a:pPr/>
              <a:t>‹#›</a:t>
            </a:fld>
            <a:endParaRPr lang="zh-TW" altLang="en-US"/>
          </a:p>
        </p:txBody>
      </p:sp>
    </p:spTree>
    <p:extLst>
      <p:ext uri="{BB962C8B-B14F-4D97-AF65-F5344CB8AC3E}">
        <p14:creationId xmlns:p14="http://schemas.microsoft.com/office/powerpoint/2010/main" val="270321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262099B-BE3D-4E10-930E-7B3D08CAEEC1}" type="datetime1">
              <a:rPr lang="zh-TW" altLang="en-US" smtClean="0"/>
              <a:pPr/>
              <a:t>2019/5/28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5"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58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9C3417A-D92F-4C18-97E6-DCB226D57313}" type="datetime1">
              <a:rPr lang="zh-TW" altLang="en-US" smtClean="0"/>
              <a:pPr/>
              <a:t>2019/5/28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07D87B-DC2C-4339-8C67-3F591AD1F756}" type="slidenum">
              <a:rPr lang="zh-TW" altLang="en-US" smtClean="0"/>
              <a:pPr/>
              <a:t>‹#›</a:t>
            </a:fld>
            <a:endParaRPr lang="zh-TW" altLang="en-US"/>
          </a:p>
        </p:txBody>
      </p:sp>
    </p:spTree>
    <p:extLst>
      <p:ext uri="{BB962C8B-B14F-4D97-AF65-F5344CB8AC3E}">
        <p14:creationId xmlns:p14="http://schemas.microsoft.com/office/powerpoint/2010/main" val="245947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0E1FB32-9701-4091-B5F0-E98BB1484EC1}" type="datetime1">
              <a:rPr lang="zh-TW" altLang="en-US" smtClean="0"/>
              <a:pPr/>
              <a:t>2019/5/28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07D87B-DC2C-4339-8C67-3F591AD1F756}" type="slidenum">
              <a:rPr lang="zh-TW" altLang="en-US" smtClean="0"/>
              <a:pPr/>
              <a:t>‹#›</a:t>
            </a:fld>
            <a:endParaRPr lang="zh-TW" altLang="en-US"/>
          </a:p>
        </p:txBody>
      </p:sp>
    </p:spTree>
    <p:extLst>
      <p:ext uri="{BB962C8B-B14F-4D97-AF65-F5344CB8AC3E}">
        <p14:creationId xmlns:p14="http://schemas.microsoft.com/office/powerpoint/2010/main" val="93244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7C5500E-AA29-4A75-9E5B-B5DA87184934}" type="datetime1">
              <a:rPr lang="zh-TW" altLang="en-US" smtClean="0"/>
              <a:pPr/>
              <a:t>2019/5/28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07D87B-DC2C-4339-8C67-3F591AD1F756}" type="slidenum">
              <a:rPr lang="zh-TW" altLang="en-US" smtClean="0"/>
              <a:pPr/>
              <a:t>‹#›</a:t>
            </a:fld>
            <a:endParaRPr lang="zh-TW" altLang="en-US"/>
          </a:p>
        </p:txBody>
      </p:sp>
    </p:spTree>
    <p:extLst>
      <p:ext uri="{BB962C8B-B14F-4D97-AF65-F5344CB8AC3E}">
        <p14:creationId xmlns:p14="http://schemas.microsoft.com/office/powerpoint/2010/main" val="286486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5EBA0BE-1E17-4FAB-9066-4571F6F9A4FC}" type="datetime1">
              <a:rPr lang="zh-TW" altLang="en-US" smtClean="0"/>
              <a:pPr/>
              <a:t>2019/5/28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07D87B-DC2C-4339-8C67-3F591AD1F756}" type="slidenum">
              <a:rPr lang="zh-TW" altLang="en-US" smtClean="0"/>
              <a:pPr/>
              <a:t>‹#›</a:t>
            </a:fld>
            <a:endParaRPr lang="zh-TW" altLang="en-US"/>
          </a:p>
        </p:txBody>
      </p:sp>
    </p:spTree>
    <p:extLst>
      <p:ext uri="{BB962C8B-B14F-4D97-AF65-F5344CB8AC3E}">
        <p14:creationId xmlns:p14="http://schemas.microsoft.com/office/powerpoint/2010/main" val="158825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50827" y="333375"/>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66725" y="1628779"/>
            <a:ext cx="4038600" cy="452596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7726" y="1628779"/>
            <a:ext cx="4038600" cy="452596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pPr>
              <a:defRPr/>
            </a:pPr>
            <a:fld id="{DAB013C1-1ADA-4B71-918C-8AEF42C0F6BF}" type="datetime1">
              <a:rPr lang="zh-TW" altLang="en-US" smtClean="0"/>
              <a:pPr>
                <a:defRPr/>
              </a:pPr>
              <a:t>2019/5/28</a:t>
            </a:fld>
            <a:endParaRPr lang="en-US" altLang="zh-TW"/>
          </a:p>
        </p:txBody>
      </p:sp>
      <p:sp>
        <p:nvSpPr>
          <p:cNvPr id="6" name="頁尾版面配置區 5"/>
          <p:cNvSpPr>
            <a:spLocks noGrp="1"/>
          </p:cNvSpPr>
          <p:nvPr>
            <p:ph type="ftr" sz="quarter" idx="11"/>
          </p:nvPr>
        </p:nvSpPr>
        <p:spPr>
          <a:xfrm>
            <a:off x="3124200" y="6245225"/>
            <a:ext cx="2895600" cy="476250"/>
          </a:xfrm>
          <a:prstGeom prst="rect">
            <a:avLst/>
          </a:prstGeom>
        </p:spPr>
        <p:txBody>
          <a:bodyPr/>
          <a:lstStyle>
            <a:lvl1pPr>
              <a:defRPr>
                <a:ea typeface="新細明體" pitchFamily="18" charset="-120"/>
              </a:defRPr>
            </a:lvl1pPr>
          </a:lstStyle>
          <a:p>
            <a:pPr>
              <a:defRPr/>
            </a:pPr>
            <a:endParaRPr lang="en-US" altLang="zh-TW"/>
          </a:p>
        </p:txBody>
      </p:sp>
      <p:sp>
        <p:nvSpPr>
          <p:cNvPr id="7" name="投影片編號版面配置區 6"/>
          <p:cNvSpPr>
            <a:spLocks noGrp="1"/>
          </p:cNvSpPr>
          <p:nvPr>
            <p:ph type="sldNum" sz="quarter" idx="12"/>
          </p:nvPr>
        </p:nvSpPr>
        <p:spPr>
          <a:xfrm>
            <a:off x="6553200" y="6245225"/>
            <a:ext cx="2133600" cy="476250"/>
          </a:xfrm>
          <a:prstGeom prst="rect">
            <a:avLst/>
          </a:prstGeom>
        </p:spPr>
        <p:txBody>
          <a:bodyPr lIns="69046" tIns="34523" rIns="69046" bIns="34523"/>
          <a:lstStyle>
            <a:lvl1pPr>
              <a:defRPr>
                <a:latin typeface="Arial" pitchFamily="34" charset="0"/>
                <a:ea typeface="新細明體" pitchFamily="18" charset="-120"/>
              </a:defRPr>
            </a:lvl1pPr>
          </a:lstStyle>
          <a:p>
            <a:pPr>
              <a:defRPr/>
            </a:pPr>
            <a:fld id="{5226B79A-8CF7-44A3-8685-E532AE906CB7}" type="slidenum">
              <a:rPr lang="en-US" altLang="zh-TW"/>
              <a:pPr>
                <a:defRPr/>
              </a:pPr>
              <a:t>‹#›</a:t>
            </a:fld>
            <a:endParaRPr lang="en-US" altLang="zh-TW"/>
          </a:p>
        </p:txBody>
      </p:sp>
    </p:spTree>
    <p:extLst>
      <p:ext uri="{BB962C8B-B14F-4D97-AF65-F5344CB8AC3E}">
        <p14:creationId xmlns:p14="http://schemas.microsoft.com/office/powerpoint/2010/main" val="233748260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p:cNvSpPr>
            <a:spLocks noGrp="1"/>
          </p:cNvSpPr>
          <p:nvPr>
            <p:ph type="dt" sz="half" idx="10"/>
          </p:nvPr>
        </p:nvSpPr>
        <p:spPr>
          <a:xfrm>
            <a:off x="457200" y="6245225"/>
            <a:ext cx="2133600" cy="476250"/>
          </a:xfrm>
        </p:spPr>
        <p:txBody>
          <a:bodyPr/>
          <a:lstStyle>
            <a:lvl1pPr>
              <a:defRPr/>
            </a:lvl1pPr>
          </a:lstStyle>
          <a:p>
            <a:pPr>
              <a:defRPr/>
            </a:pPr>
            <a:endParaRPr lang="en-US" altLang="zh-TW"/>
          </a:p>
        </p:txBody>
      </p:sp>
      <p:sp>
        <p:nvSpPr>
          <p:cNvPr id="7" name="頁尾版面配置區 6"/>
          <p:cNvSpPr>
            <a:spLocks noGrp="1"/>
          </p:cNvSpPr>
          <p:nvPr>
            <p:ph type="ftr" sz="quarter" idx="11"/>
          </p:nvPr>
        </p:nvSpPr>
        <p:spPr>
          <a:xfrm>
            <a:off x="3124200" y="6245225"/>
            <a:ext cx="2895600" cy="476250"/>
          </a:xfrm>
        </p:spPr>
        <p:txBody>
          <a:bodyPr/>
          <a:lstStyle>
            <a:lvl1pPr>
              <a:defRPr/>
            </a:lvl1pPr>
          </a:lstStyle>
          <a:p>
            <a:pPr>
              <a:defRPr/>
            </a:pPr>
            <a:endParaRPr lang="en-US" altLang="zh-TW"/>
          </a:p>
        </p:txBody>
      </p:sp>
      <p:sp>
        <p:nvSpPr>
          <p:cNvPr id="8" name="投影片編號版面配置區 7"/>
          <p:cNvSpPr>
            <a:spLocks noGrp="1"/>
          </p:cNvSpPr>
          <p:nvPr>
            <p:ph type="sldNum" sz="quarter" idx="12"/>
          </p:nvPr>
        </p:nvSpPr>
        <p:spPr>
          <a:xfrm>
            <a:off x="6553200" y="6245225"/>
            <a:ext cx="2133600" cy="476250"/>
          </a:xfrm>
        </p:spPr>
        <p:txBody>
          <a:bodyPr/>
          <a:lstStyle>
            <a:lvl1pPr>
              <a:defRPr/>
            </a:lvl1pPr>
          </a:lstStyle>
          <a:p>
            <a:pPr>
              <a:defRPr/>
            </a:pPr>
            <a:fld id="{947F54B9-B1BA-4EEA-B4E4-0015FC67F9CF}" type="slidenum">
              <a:rPr lang="en-US" altLang="zh-TW"/>
              <a:pPr>
                <a:defRPr/>
              </a:pPr>
              <a:t>‹#›</a:t>
            </a:fld>
            <a:endParaRPr lang="en-US" altLang="zh-TW"/>
          </a:p>
        </p:txBody>
      </p:sp>
    </p:spTree>
    <p:extLst>
      <p:ext uri="{BB962C8B-B14F-4D97-AF65-F5344CB8AC3E}">
        <p14:creationId xmlns:p14="http://schemas.microsoft.com/office/powerpoint/2010/main" val="225593302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內頁-1-計畫背景">
    <p:spTree>
      <p:nvGrpSpPr>
        <p:cNvPr id="1" name=""/>
        <p:cNvGrpSpPr/>
        <p:nvPr/>
      </p:nvGrpSpPr>
      <p:grpSpPr>
        <a:xfrm>
          <a:off x="0" y="0"/>
          <a:ext cx="0" cy="0"/>
          <a:chOff x="0" y="0"/>
          <a:chExt cx="0" cy="0"/>
        </a:xfrm>
      </p:grpSpPr>
      <p:sp>
        <p:nvSpPr>
          <p:cNvPr id="3" name="矩形 2"/>
          <p:cNvSpPr/>
          <p:nvPr userDrawn="1"/>
        </p:nvSpPr>
        <p:spPr>
          <a:xfrm>
            <a:off x="0" y="0"/>
            <a:ext cx="9144000" cy="6858000"/>
          </a:xfrm>
          <a:prstGeom prst="rect">
            <a:avLst/>
          </a:prstGeom>
          <a:gradFill flip="none" rotWithShape="1">
            <a:gsLst>
              <a:gs pos="0">
                <a:srgbClr val="EAEAEA"/>
              </a:gs>
              <a:gs pos="20000">
                <a:schemeClr val="bg1">
                  <a:lumMod val="95000"/>
                </a:schemeClr>
              </a:gs>
              <a:gs pos="50000">
                <a:schemeClr val="bg1"/>
              </a:gs>
              <a:gs pos="80000">
                <a:schemeClr val="bg1">
                  <a:lumMod val="95000"/>
                </a:schemeClr>
              </a:gs>
              <a:gs pos="100000">
                <a:srgbClr val="EAEAE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ndParaRPr>
          </a:p>
        </p:txBody>
      </p:sp>
      <p:pic>
        <p:nvPicPr>
          <p:cNvPr id="4" name="Picture 1" descr="D:\OgilvyOne\Projects\台灣精品\2013\FINAL\Logo_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08713"/>
            <a:ext cx="18288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標題 1"/>
          <p:cNvSpPr>
            <a:spLocks noGrp="1"/>
          </p:cNvSpPr>
          <p:nvPr>
            <p:ph type="title"/>
          </p:nvPr>
        </p:nvSpPr>
        <p:spPr>
          <a:xfrm>
            <a:off x="1219200" y="412970"/>
            <a:ext cx="6705600" cy="563562"/>
          </a:xfrm>
        </p:spPr>
        <p:txBody>
          <a:bodyPr/>
          <a:lstStyle>
            <a:lvl1pPr algn="ctr">
              <a:defRPr sz="4000" b="0" cap="none" spc="0">
                <a:ln w="3175" cmpd="sng">
                  <a:solidFill>
                    <a:schemeClr val="tx1">
                      <a:lumMod val="85000"/>
                      <a:lumOff val="15000"/>
                    </a:schemeClr>
                  </a:solidFill>
                  <a:prstDash val="solid"/>
                </a:ln>
                <a:solidFill>
                  <a:schemeClr val="tx1">
                    <a:lumMod val="85000"/>
                    <a:lumOff val="15000"/>
                  </a:schemeClr>
                </a:solidFill>
                <a:effectLst/>
                <a:latin typeface="Verdana" pitchFamily="34" charset="0"/>
                <a:ea typeface="華康中黑體" pitchFamily="49" charset="-120"/>
                <a:cs typeface="Verdana" pitchFamily="34" charset="0"/>
              </a:defRPr>
            </a:lvl1pPr>
          </a:lstStyle>
          <a:p>
            <a:r>
              <a:rPr lang="zh-TW" altLang="en-US" dirty="0"/>
              <a:t>按一下以編輯母片標題樣式</a:t>
            </a:r>
          </a:p>
        </p:txBody>
      </p:sp>
    </p:spTree>
    <p:extLst>
      <p:ext uri="{BB962C8B-B14F-4D97-AF65-F5344CB8AC3E}">
        <p14:creationId xmlns:p14="http://schemas.microsoft.com/office/powerpoint/2010/main" val="165555401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55993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1CE12D1-2374-49DA-AC22-8B4A16F8DB3E}" type="datetime1">
              <a:rPr lang="zh-TW" altLang="en-US" smtClean="0"/>
              <a:pPr/>
              <a:t>2019/5/28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7"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群組 9"/>
          <p:cNvGrpSpPr/>
          <p:nvPr userDrawn="1"/>
        </p:nvGrpSpPr>
        <p:grpSpPr>
          <a:xfrm>
            <a:off x="0" y="1052736"/>
            <a:ext cx="9144000" cy="288032"/>
            <a:chOff x="-463253" y="1268760"/>
            <a:chExt cx="9607253" cy="144016"/>
          </a:xfrm>
        </p:grpSpPr>
        <p:sp>
          <p:nvSpPr>
            <p:cNvPr id="8" name="矩形 7"/>
            <p:cNvSpPr/>
            <p:nvPr/>
          </p:nvSpPr>
          <p:spPr>
            <a:xfrm>
              <a:off x="-463253" y="1268760"/>
              <a:ext cx="9144000" cy="144016"/>
            </a:xfrm>
            <a:prstGeom prst="rect">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8195221" y="1268760"/>
              <a:ext cx="948779" cy="144016"/>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10130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44021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19498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386431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302426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1317922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1707354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1242179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1599917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4214013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97143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7"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群組 9"/>
          <p:cNvGrpSpPr/>
          <p:nvPr userDrawn="1"/>
        </p:nvGrpSpPr>
        <p:grpSpPr>
          <a:xfrm>
            <a:off x="0" y="1052736"/>
            <a:ext cx="9144000" cy="288032"/>
            <a:chOff x="-463253" y="1268760"/>
            <a:chExt cx="9607253" cy="144016"/>
          </a:xfrm>
        </p:grpSpPr>
        <p:sp>
          <p:nvSpPr>
            <p:cNvPr id="8" name="矩形 7"/>
            <p:cNvSpPr/>
            <p:nvPr/>
          </p:nvSpPr>
          <p:spPr>
            <a:xfrm>
              <a:off x="-463253" y="1268760"/>
              <a:ext cx="9144000" cy="144016"/>
            </a:xfrm>
            <a:prstGeom prst="rect">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8195221" y="1268760"/>
              <a:ext cx="948779" cy="144016"/>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841199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94B2-8825-458A-B10C-C9153E42A767}"/>
              </a:ext>
            </a:extLst>
          </p:cNvPr>
          <p:cNvSpPr>
            <a:spLocks noGrp="1"/>
          </p:cNvSpPr>
          <p:nvPr>
            <p:ph type="ctrTitle"/>
          </p:nvPr>
        </p:nvSpPr>
        <p:spPr>
          <a:xfrm>
            <a:off x="1143000" y="1122363"/>
            <a:ext cx="6858000" cy="2387600"/>
          </a:xfrm>
        </p:spPr>
        <p:txBody>
          <a:bodyPr anchor="b"/>
          <a:lstStyle>
            <a:lvl1pPr algn="ctr">
              <a:defRPr sz="4500"/>
            </a:lvl1pPr>
          </a:lstStyle>
          <a:p>
            <a:r>
              <a:rPr lang="en-US" altLang="zh-TW"/>
              <a:t>Click to edit Master title style</a:t>
            </a:r>
            <a:endParaRPr lang="zh-TW" altLang="en-US"/>
          </a:p>
        </p:txBody>
      </p:sp>
      <p:sp>
        <p:nvSpPr>
          <p:cNvPr id="3" name="Subtitle 2">
            <a:extLst>
              <a:ext uri="{FF2B5EF4-FFF2-40B4-BE49-F238E27FC236}">
                <a16:creationId xmlns:a16="http://schemas.microsoft.com/office/drawing/2014/main" id="{FC357F6D-48B2-470E-95F3-40799714D8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a:t>Click to edit Master subtitle style</a:t>
            </a:r>
            <a:endParaRPr lang="zh-TW" altLang="en-US"/>
          </a:p>
        </p:txBody>
      </p:sp>
      <p:sp>
        <p:nvSpPr>
          <p:cNvPr id="4" name="Date Placeholder 3">
            <a:extLst>
              <a:ext uri="{FF2B5EF4-FFF2-40B4-BE49-F238E27FC236}">
                <a16:creationId xmlns:a16="http://schemas.microsoft.com/office/drawing/2014/main" id="{754E4646-B9AC-4250-AEF5-D1FF2A0679D1}"/>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5" name="Footer Placeholder 4">
            <a:extLst>
              <a:ext uri="{FF2B5EF4-FFF2-40B4-BE49-F238E27FC236}">
                <a16:creationId xmlns:a16="http://schemas.microsoft.com/office/drawing/2014/main" id="{D30600E1-7390-4BF5-A37F-CED012BEB2B9}"/>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D9B9B92D-7874-498D-8DC6-41FF5F6DCFDB}"/>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3361332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3AC-39B8-4674-8B73-BCCADF037E6D}"/>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37255BAF-0B73-40C7-8E1E-B9AC2D62C3DA}"/>
              </a:ext>
            </a:extLst>
          </p:cNvPr>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57BABD6A-B928-42CE-A3AD-FB210DD0F8DE}"/>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5" name="Footer Placeholder 4">
            <a:extLst>
              <a:ext uri="{FF2B5EF4-FFF2-40B4-BE49-F238E27FC236}">
                <a16:creationId xmlns:a16="http://schemas.microsoft.com/office/drawing/2014/main" id="{56813FFA-E646-4C7D-BFE4-52093855C192}"/>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3B4E0728-9993-4B76-B817-9E30C3EA0A26}"/>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2827772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63E4-ADAA-4FE1-A974-2A8A9F752C08}"/>
              </a:ext>
            </a:extLst>
          </p:cNvPr>
          <p:cNvSpPr>
            <a:spLocks noGrp="1"/>
          </p:cNvSpPr>
          <p:nvPr>
            <p:ph type="title"/>
          </p:nvPr>
        </p:nvSpPr>
        <p:spPr>
          <a:xfrm>
            <a:off x="623888" y="1709739"/>
            <a:ext cx="7886700" cy="2852737"/>
          </a:xfrm>
        </p:spPr>
        <p:txBody>
          <a:bodyPr anchor="b"/>
          <a:lstStyle>
            <a:lvl1pPr>
              <a:defRPr sz="4500"/>
            </a:lvl1p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8AB24126-EADB-4E69-81F0-E8EE4E1C3C9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TW"/>
              <a:t>Click to edit Master text styles</a:t>
            </a:r>
          </a:p>
        </p:txBody>
      </p:sp>
      <p:sp>
        <p:nvSpPr>
          <p:cNvPr id="4" name="Date Placeholder 3">
            <a:extLst>
              <a:ext uri="{FF2B5EF4-FFF2-40B4-BE49-F238E27FC236}">
                <a16:creationId xmlns:a16="http://schemas.microsoft.com/office/drawing/2014/main" id="{C300FD79-C25D-4B57-B012-AB7E360C4113}"/>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5" name="Footer Placeholder 4">
            <a:extLst>
              <a:ext uri="{FF2B5EF4-FFF2-40B4-BE49-F238E27FC236}">
                <a16:creationId xmlns:a16="http://schemas.microsoft.com/office/drawing/2014/main" id="{442BD9BA-7235-40AB-AED6-65AF07E58EF9}"/>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6A171CF1-D37E-4DDB-8898-3A425E616A5C}"/>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777050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936A-D3E4-4A9A-ADB0-CA9D5773CEB5}"/>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38592072-170C-4C22-AD62-423F6537AA4F}"/>
              </a:ext>
            </a:extLst>
          </p:cNvPr>
          <p:cNvSpPr>
            <a:spLocks noGrp="1"/>
          </p:cNvSpPr>
          <p:nvPr>
            <p:ph sz="half" idx="1"/>
          </p:nvPr>
        </p:nvSpPr>
        <p:spPr>
          <a:xfrm>
            <a:off x="628650" y="1825625"/>
            <a:ext cx="38862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a:extLst>
              <a:ext uri="{FF2B5EF4-FFF2-40B4-BE49-F238E27FC236}">
                <a16:creationId xmlns:a16="http://schemas.microsoft.com/office/drawing/2014/main" id="{B894A62D-5180-4DF5-BB3D-3F6270784EB5}"/>
              </a:ext>
            </a:extLst>
          </p:cNvPr>
          <p:cNvSpPr>
            <a:spLocks noGrp="1"/>
          </p:cNvSpPr>
          <p:nvPr>
            <p:ph sz="half" idx="2"/>
          </p:nvPr>
        </p:nvSpPr>
        <p:spPr>
          <a:xfrm>
            <a:off x="4629150" y="1825625"/>
            <a:ext cx="38862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a:extLst>
              <a:ext uri="{FF2B5EF4-FFF2-40B4-BE49-F238E27FC236}">
                <a16:creationId xmlns:a16="http://schemas.microsoft.com/office/drawing/2014/main" id="{A6F83A01-BDBC-4B71-B061-4FA8F503280C}"/>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6" name="Footer Placeholder 5">
            <a:extLst>
              <a:ext uri="{FF2B5EF4-FFF2-40B4-BE49-F238E27FC236}">
                <a16:creationId xmlns:a16="http://schemas.microsoft.com/office/drawing/2014/main" id="{2EA686CC-9735-4C3F-A411-CED1C5092662}"/>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id="{FE8E24E0-8106-45FF-B959-6F0BE431CA2B}"/>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1048406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C929-9714-4CBB-9506-82865E5FF011}"/>
              </a:ext>
            </a:extLst>
          </p:cNvPr>
          <p:cNvSpPr>
            <a:spLocks noGrp="1"/>
          </p:cNvSpPr>
          <p:nvPr>
            <p:ph type="title"/>
          </p:nvPr>
        </p:nvSpPr>
        <p:spPr>
          <a:xfrm>
            <a:off x="629841" y="365126"/>
            <a:ext cx="7886700" cy="1325563"/>
          </a:xfrm>
        </p:spPr>
        <p:txBody>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0E45DE93-1256-464C-ADB1-F8A0C1311D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a:extLst>
              <a:ext uri="{FF2B5EF4-FFF2-40B4-BE49-F238E27FC236}">
                <a16:creationId xmlns:a16="http://schemas.microsoft.com/office/drawing/2014/main" id="{00A7A05A-1857-44B9-AB79-7EC5C5B795C0}"/>
              </a:ext>
            </a:extLst>
          </p:cNvPr>
          <p:cNvSpPr>
            <a:spLocks noGrp="1"/>
          </p:cNvSpPr>
          <p:nvPr>
            <p:ph sz="half" idx="2"/>
          </p:nvPr>
        </p:nvSpPr>
        <p:spPr>
          <a:xfrm>
            <a:off x="629842" y="2505075"/>
            <a:ext cx="3868340"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a:extLst>
              <a:ext uri="{FF2B5EF4-FFF2-40B4-BE49-F238E27FC236}">
                <a16:creationId xmlns:a16="http://schemas.microsoft.com/office/drawing/2014/main" id="{3AD51FD5-BB07-4F57-8350-1272644419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a:extLst>
              <a:ext uri="{FF2B5EF4-FFF2-40B4-BE49-F238E27FC236}">
                <a16:creationId xmlns:a16="http://schemas.microsoft.com/office/drawing/2014/main" id="{0DBAEF68-A945-497F-B6EC-4342D474EECD}"/>
              </a:ext>
            </a:extLst>
          </p:cNvPr>
          <p:cNvSpPr>
            <a:spLocks noGrp="1"/>
          </p:cNvSpPr>
          <p:nvPr>
            <p:ph sz="quarter" idx="4"/>
          </p:nvPr>
        </p:nvSpPr>
        <p:spPr>
          <a:xfrm>
            <a:off x="4629150" y="2505075"/>
            <a:ext cx="3887391"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a:extLst>
              <a:ext uri="{FF2B5EF4-FFF2-40B4-BE49-F238E27FC236}">
                <a16:creationId xmlns:a16="http://schemas.microsoft.com/office/drawing/2014/main" id="{FCC69607-5C67-4804-952A-8A91462785C3}"/>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8" name="Footer Placeholder 7">
            <a:extLst>
              <a:ext uri="{FF2B5EF4-FFF2-40B4-BE49-F238E27FC236}">
                <a16:creationId xmlns:a16="http://schemas.microsoft.com/office/drawing/2014/main" id="{309E773A-2212-40C6-AAFC-B2139642D59E}"/>
              </a:ext>
            </a:extLst>
          </p:cNvPr>
          <p:cNvSpPr>
            <a:spLocks noGrp="1"/>
          </p:cNvSpPr>
          <p:nvPr>
            <p:ph type="ftr" sz="quarter" idx="11"/>
          </p:nvPr>
        </p:nvSpPr>
        <p:spPr/>
        <p:txBody>
          <a:bodyPr/>
          <a:lstStyle/>
          <a:p>
            <a:endParaRPr lang="zh-TW" altLang="en-US"/>
          </a:p>
        </p:txBody>
      </p:sp>
      <p:sp>
        <p:nvSpPr>
          <p:cNvPr id="9" name="Slide Number Placeholder 8">
            <a:extLst>
              <a:ext uri="{FF2B5EF4-FFF2-40B4-BE49-F238E27FC236}">
                <a16:creationId xmlns:a16="http://schemas.microsoft.com/office/drawing/2014/main" id="{0A1C036D-DC1C-4511-AAD8-B03BB6C7354D}"/>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2077830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C908-C40D-429F-A1A8-23D18549252F}"/>
              </a:ext>
            </a:extLst>
          </p:cNvPr>
          <p:cNvSpPr>
            <a:spLocks noGrp="1"/>
          </p:cNvSpPr>
          <p:nvPr>
            <p:ph type="title"/>
          </p:nvPr>
        </p:nvSpPr>
        <p:spPr/>
        <p:txBody>
          <a:bodyPr/>
          <a:lstStyle/>
          <a:p>
            <a:r>
              <a:rPr lang="en-US" altLang="zh-TW"/>
              <a:t>Click to edit Master title style</a:t>
            </a:r>
            <a:endParaRPr lang="zh-TW" altLang="en-US"/>
          </a:p>
        </p:txBody>
      </p:sp>
      <p:sp>
        <p:nvSpPr>
          <p:cNvPr id="3" name="Date Placeholder 2">
            <a:extLst>
              <a:ext uri="{FF2B5EF4-FFF2-40B4-BE49-F238E27FC236}">
                <a16:creationId xmlns:a16="http://schemas.microsoft.com/office/drawing/2014/main" id="{F786D6C1-4145-4D79-A538-20BCDA15C977}"/>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4" name="Footer Placeholder 3">
            <a:extLst>
              <a:ext uri="{FF2B5EF4-FFF2-40B4-BE49-F238E27FC236}">
                <a16:creationId xmlns:a16="http://schemas.microsoft.com/office/drawing/2014/main" id="{B69341E0-D12E-4432-9DD2-C4A388E61408}"/>
              </a:ext>
            </a:extLst>
          </p:cNvPr>
          <p:cNvSpPr>
            <a:spLocks noGrp="1"/>
          </p:cNvSpPr>
          <p:nvPr>
            <p:ph type="ftr" sz="quarter" idx="11"/>
          </p:nvPr>
        </p:nvSpPr>
        <p:spPr/>
        <p:txBody>
          <a:bodyPr/>
          <a:lstStyle/>
          <a:p>
            <a:endParaRPr lang="zh-TW" altLang="en-US"/>
          </a:p>
        </p:txBody>
      </p:sp>
      <p:sp>
        <p:nvSpPr>
          <p:cNvPr id="5" name="Slide Number Placeholder 4">
            <a:extLst>
              <a:ext uri="{FF2B5EF4-FFF2-40B4-BE49-F238E27FC236}">
                <a16:creationId xmlns:a16="http://schemas.microsoft.com/office/drawing/2014/main" id="{3D106FE4-CE24-4F72-949B-96179713F2AA}"/>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303480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879F1-D02C-4007-8590-0237CA724F76}"/>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3" name="Footer Placeholder 2">
            <a:extLst>
              <a:ext uri="{FF2B5EF4-FFF2-40B4-BE49-F238E27FC236}">
                <a16:creationId xmlns:a16="http://schemas.microsoft.com/office/drawing/2014/main" id="{D7920023-D5ED-487C-BA1A-79A163F5169B}"/>
              </a:ext>
            </a:extLst>
          </p:cNvPr>
          <p:cNvSpPr>
            <a:spLocks noGrp="1"/>
          </p:cNvSpPr>
          <p:nvPr>
            <p:ph type="ftr" sz="quarter" idx="11"/>
          </p:nvPr>
        </p:nvSpPr>
        <p:spPr/>
        <p:txBody>
          <a:bodyPr/>
          <a:lstStyle/>
          <a:p>
            <a:endParaRPr lang="zh-TW" altLang="en-US"/>
          </a:p>
        </p:txBody>
      </p:sp>
      <p:sp>
        <p:nvSpPr>
          <p:cNvPr id="4" name="Slide Number Placeholder 3">
            <a:extLst>
              <a:ext uri="{FF2B5EF4-FFF2-40B4-BE49-F238E27FC236}">
                <a16:creationId xmlns:a16="http://schemas.microsoft.com/office/drawing/2014/main" id="{A8239F93-F65F-4FC7-90DD-C13033AD62A5}"/>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1187213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3B7E-B471-453D-9EFD-930E5F1FB700}"/>
              </a:ext>
            </a:extLst>
          </p:cNvPr>
          <p:cNvSpPr>
            <a:spLocks noGrp="1"/>
          </p:cNvSpPr>
          <p:nvPr>
            <p:ph type="title"/>
          </p:nvPr>
        </p:nvSpPr>
        <p:spPr>
          <a:xfrm>
            <a:off x="629841" y="457200"/>
            <a:ext cx="2949178" cy="1600200"/>
          </a:xfrm>
        </p:spPr>
        <p:txBody>
          <a:bodyPr anchor="b"/>
          <a:lstStyle>
            <a:lvl1pPr>
              <a:defRPr sz="2400"/>
            </a:lvl1p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id="{38482859-B0CB-4F12-8D88-CF41CBEF0E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a:extLst>
              <a:ext uri="{FF2B5EF4-FFF2-40B4-BE49-F238E27FC236}">
                <a16:creationId xmlns:a16="http://schemas.microsoft.com/office/drawing/2014/main" id="{50B569CC-669D-4ADA-B82A-F8CF4B49CE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id="{2F0A3A59-4AB2-492C-ACA8-CB791ECFF873}"/>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6" name="Footer Placeholder 5">
            <a:extLst>
              <a:ext uri="{FF2B5EF4-FFF2-40B4-BE49-F238E27FC236}">
                <a16:creationId xmlns:a16="http://schemas.microsoft.com/office/drawing/2014/main" id="{9FB6EF52-44AE-45AF-9DC3-842BE1FAD5F6}"/>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id="{689E726E-A101-4A43-8E5C-F61BC2775199}"/>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2316640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11BF-A6E4-4F0B-99E7-19DDE20246CF}"/>
              </a:ext>
            </a:extLst>
          </p:cNvPr>
          <p:cNvSpPr>
            <a:spLocks noGrp="1"/>
          </p:cNvSpPr>
          <p:nvPr>
            <p:ph type="title"/>
          </p:nvPr>
        </p:nvSpPr>
        <p:spPr>
          <a:xfrm>
            <a:off x="629841" y="457200"/>
            <a:ext cx="2949178" cy="1600200"/>
          </a:xfrm>
        </p:spPr>
        <p:txBody>
          <a:bodyPr anchor="b"/>
          <a:lstStyle>
            <a:lvl1pPr>
              <a:defRPr sz="2400"/>
            </a:lvl1pPr>
          </a:lstStyle>
          <a:p>
            <a:r>
              <a:rPr lang="en-US" altLang="zh-TW"/>
              <a:t>Click to edit Master title style</a:t>
            </a:r>
            <a:endParaRPr lang="zh-TW" altLang="en-US"/>
          </a:p>
        </p:txBody>
      </p:sp>
      <p:sp>
        <p:nvSpPr>
          <p:cNvPr id="3" name="Picture Placeholder 2">
            <a:extLst>
              <a:ext uri="{FF2B5EF4-FFF2-40B4-BE49-F238E27FC236}">
                <a16:creationId xmlns:a16="http://schemas.microsoft.com/office/drawing/2014/main" id="{2CBC4EFB-6F5D-439B-83E6-C6A1A94279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Text Placeholder 3">
            <a:extLst>
              <a:ext uri="{FF2B5EF4-FFF2-40B4-BE49-F238E27FC236}">
                <a16:creationId xmlns:a16="http://schemas.microsoft.com/office/drawing/2014/main" id="{469826FA-7BB7-44A0-B47E-53E882CAFA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id="{EA2367D9-BE1F-49D4-ACB8-A7C046B9AF64}"/>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6" name="Footer Placeholder 5">
            <a:extLst>
              <a:ext uri="{FF2B5EF4-FFF2-40B4-BE49-F238E27FC236}">
                <a16:creationId xmlns:a16="http://schemas.microsoft.com/office/drawing/2014/main" id="{6266610D-A976-4D60-83BB-91EC2ECE6BDA}"/>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id="{119C81A2-09F1-4D98-BD8B-3E4444930EF9}"/>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409748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E9DA-B8E0-4F0C-8786-73784A684675}"/>
              </a:ext>
            </a:extLst>
          </p:cNvPr>
          <p:cNvSpPr>
            <a:spLocks noGrp="1"/>
          </p:cNvSpPr>
          <p:nvPr>
            <p:ph type="title"/>
          </p:nvPr>
        </p:nvSpPr>
        <p:spPr/>
        <p:txBody>
          <a:bodyPr/>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id="{F5CBB499-5979-4132-9BDD-B9A0F373DB0F}"/>
              </a:ext>
            </a:extLst>
          </p:cNvPr>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4BB26440-F4DE-47CB-9403-0869BAE780CB}"/>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5" name="Footer Placeholder 4">
            <a:extLst>
              <a:ext uri="{FF2B5EF4-FFF2-40B4-BE49-F238E27FC236}">
                <a16:creationId xmlns:a16="http://schemas.microsoft.com/office/drawing/2014/main" id="{742D4A97-4BE6-43C9-A5D3-517D1021D52B}"/>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646A25E1-1E2D-491A-A416-ABE7602370A9}"/>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124308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1CE12D1-2374-49DA-AC22-8B4A16F8DB3E}" type="datetime1">
              <a:rPr lang="zh-TW" altLang="en-US" smtClean="0"/>
              <a:pPr/>
              <a:t>2019/5/28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7"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431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7103A5-267B-46DF-9B47-0E13347B9A6C}"/>
              </a:ext>
            </a:extLst>
          </p:cNvPr>
          <p:cNvSpPr>
            <a:spLocks noGrp="1"/>
          </p:cNvSpPr>
          <p:nvPr>
            <p:ph type="title" orient="vert"/>
          </p:nvPr>
        </p:nvSpPr>
        <p:spPr>
          <a:xfrm>
            <a:off x="6543675" y="365125"/>
            <a:ext cx="1971675" cy="5811838"/>
          </a:xfrm>
        </p:spPr>
        <p:txBody>
          <a:bodyPr vert="eaVert"/>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id="{5BBE29BF-BB19-4949-97B5-8267DFAE47B1}"/>
              </a:ext>
            </a:extLst>
          </p:cNvPr>
          <p:cNvSpPr>
            <a:spLocks noGrp="1"/>
          </p:cNvSpPr>
          <p:nvPr>
            <p:ph type="body" orient="vert" idx="1"/>
          </p:nvPr>
        </p:nvSpPr>
        <p:spPr>
          <a:xfrm>
            <a:off x="628650" y="365125"/>
            <a:ext cx="5800725" cy="5811838"/>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A8C9D8DE-B3E8-41A4-B401-8916072823F3}"/>
              </a:ext>
            </a:extLst>
          </p:cNvPr>
          <p:cNvSpPr>
            <a:spLocks noGrp="1"/>
          </p:cNvSpPr>
          <p:nvPr>
            <p:ph type="dt" sz="half" idx="10"/>
          </p:nvPr>
        </p:nvSpPr>
        <p:spPr/>
        <p:txBody>
          <a:bodyPr/>
          <a:lstStyle/>
          <a:p>
            <a:fld id="{4F7C2FA3-3F1E-478D-9380-90DFF4ED11FE}" type="datetimeFigureOut">
              <a:rPr lang="zh-TW" altLang="en-US" smtClean="0"/>
              <a:t>2019/5/28</a:t>
            </a:fld>
            <a:endParaRPr lang="zh-TW" altLang="en-US"/>
          </a:p>
        </p:txBody>
      </p:sp>
      <p:sp>
        <p:nvSpPr>
          <p:cNvPr id="5" name="Footer Placeholder 4">
            <a:extLst>
              <a:ext uri="{FF2B5EF4-FFF2-40B4-BE49-F238E27FC236}">
                <a16:creationId xmlns:a16="http://schemas.microsoft.com/office/drawing/2014/main" id="{892627F6-AA0E-4EFE-B247-70473D1C95CF}"/>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id="{06E3A60C-8D47-4B7D-B808-697226E6D6AA}"/>
              </a:ext>
            </a:extLst>
          </p:cNvPr>
          <p:cNvSpPr>
            <a:spLocks noGrp="1"/>
          </p:cNvSpPr>
          <p:nvPr>
            <p:ph type="sldNum" sz="quarter" idx="12"/>
          </p:nvPr>
        </p:nvSpPr>
        <p:spPr/>
        <p:txBody>
          <a:body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144933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244" y="116632"/>
            <a:ext cx="7272808" cy="4553766"/>
          </a:xfrm>
          <a:prstGeom prst="rect">
            <a:avLst/>
          </a:prstGeom>
          <a:noFill/>
          <a:ln>
            <a:noFill/>
          </a:ln>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4581128"/>
            <a:ext cx="9144000" cy="1224136"/>
          </a:xfrm>
          <a:prstGeom prst="rect">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649796" y="4670399"/>
            <a:ext cx="7772400" cy="1134866"/>
          </a:xfrm>
        </p:spPr>
        <p:txBody>
          <a:bodyPr anchor="t"/>
          <a:lstStyle>
            <a:lvl1pPr algn="ctr">
              <a:defRPr sz="4000" b="1" cap="all"/>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8CF4829-A8F1-481D-82A5-78F2C79C9CE0}" type="datetime1">
              <a:rPr lang="zh-TW" altLang="en-US" smtClean="0"/>
              <a:pPr/>
              <a:t>2019/5/28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9" name="Picture 15" descr="C:\Users\1822.DOMAIN\Desktop\企財處業務簡報\素材\taiwan-businessnews-taitr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8075" y="188640"/>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96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9" name="矩形 8"/>
          <p:cNvSpPr/>
          <p:nvPr userDrawn="1"/>
        </p:nvSpPr>
        <p:spPr>
          <a:xfrm>
            <a:off x="11755" y="5184"/>
            <a:ext cx="9144000" cy="1224136"/>
          </a:xfrm>
          <a:prstGeom prst="rect">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899592" y="274638"/>
            <a:ext cx="7416824" cy="1143000"/>
          </a:xfrm>
        </p:spPr>
        <p:txBody>
          <a:bodyPr/>
          <a:lstStyle/>
          <a:p>
            <a:r>
              <a:rPr lang="zh-TW" altLang="en-US"/>
              <a:t>按一下以編輯母片標題樣式</a:t>
            </a:r>
          </a:p>
        </p:txBody>
      </p:sp>
      <p:sp>
        <p:nvSpPr>
          <p:cNvPr id="3" name="內容版面配置區 2"/>
          <p:cNvSpPr>
            <a:spLocks noGrp="1"/>
          </p:cNvSpPr>
          <p:nvPr>
            <p:ph sz="half" idx="1"/>
          </p:nvPr>
        </p:nvSpPr>
        <p:spPr>
          <a:xfrm>
            <a:off x="457199" y="1600200"/>
            <a:ext cx="822354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ABB3342-281F-4B76-B552-AA1E08DAAFE5}" type="datetime1">
              <a:rPr lang="zh-TW" altLang="en-US" smtClean="0"/>
              <a:pPr/>
              <a:t>2019/5/28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8"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userDrawn="1"/>
        </p:nvSpPr>
        <p:spPr>
          <a:xfrm>
            <a:off x="-108520" y="1229320"/>
            <a:ext cx="9264275" cy="144016"/>
          </a:xfrm>
          <a:prstGeom prst="rect">
            <a:avLst/>
          </a:prstGeom>
          <a:solidFill>
            <a:schemeClr val="tx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640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13" name="文字版面配置區 12"/>
          <p:cNvSpPr>
            <a:spLocks noGrp="1"/>
          </p:cNvSpPr>
          <p:nvPr>
            <p:ph type="body" sz="quarter" idx="13"/>
          </p:nvPr>
        </p:nvSpPr>
        <p:spPr>
          <a:xfrm>
            <a:off x="1258888" y="785813"/>
            <a:ext cx="2377008" cy="500062"/>
          </a:xfrm>
        </p:spPr>
        <p:txBody>
          <a:bodyPr>
            <a:noAutofit/>
          </a:bodyPr>
          <a:lstStyle>
            <a:lvl1pPr marL="0" indent="0">
              <a:buFontTx/>
              <a:buNone/>
              <a:defRPr sz="1800">
                <a:solidFill>
                  <a:schemeClr val="bg1"/>
                </a:solidFill>
              </a:defRPr>
            </a:lvl1pPr>
            <a:lvl5pPr>
              <a:defRPr sz="1050"/>
            </a:lvl5pPr>
          </a:lstStyle>
          <a:p>
            <a:pPr lvl="0"/>
            <a:r>
              <a:rPr lang="zh-TW" altLang="en-US" dirty="0"/>
              <a:t>按一下以編輯母片文字樣式</a:t>
            </a:r>
          </a:p>
        </p:txBody>
      </p:sp>
      <p:sp>
        <p:nvSpPr>
          <p:cNvPr id="14" name="圓角矩形 13"/>
          <p:cNvSpPr/>
          <p:nvPr userDrawn="1"/>
        </p:nvSpPr>
        <p:spPr>
          <a:xfrm>
            <a:off x="1187624" y="764704"/>
            <a:ext cx="2529186" cy="571500"/>
          </a:xfrm>
          <a:prstGeom prst="roundRect">
            <a:avLst/>
          </a:prstGeom>
          <a:solidFill>
            <a:schemeClr val="tx2">
              <a:lumMod val="40000"/>
              <a:lumOff val="60000"/>
            </a:schemeClr>
          </a:solidFill>
          <a:ln>
            <a:noFill/>
          </a:ln>
          <a:effectLst>
            <a:outerShdw blurRad="215900" dist="50800" dir="5400000" algn="ctr" rotWithShape="0">
              <a:schemeClr val="tx1">
                <a:lumMod val="75000"/>
                <a:lumOff val="25000"/>
                <a:alpha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kumimoji="0" lang="zh-TW" altLang="en-US" dirty="0"/>
          </a:p>
        </p:txBody>
      </p:sp>
      <p:sp>
        <p:nvSpPr>
          <p:cNvPr id="9" name="矩形 8"/>
          <p:cNvSpPr/>
          <p:nvPr userDrawn="1"/>
        </p:nvSpPr>
        <p:spPr>
          <a:xfrm>
            <a:off x="11755" y="5184"/>
            <a:ext cx="9132245" cy="6852816"/>
          </a:xfrm>
          <a:prstGeom prst="rect">
            <a:avLst/>
          </a:prstGeom>
          <a:solidFill>
            <a:schemeClr val="accent1">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日期版面配置區 4"/>
          <p:cNvSpPr>
            <a:spLocks noGrp="1"/>
          </p:cNvSpPr>
          <p:nvPr>
            <p:ph type="dt" sz="half" idx="10"/>
          </p:nvPr>
        </p:nvSpPr>
        <p:spPr/>
        <p:txBody>
          <a:bodyPr/>
          <a:lstStyle/>
          <a:p>
            <a:fld id="{2FE7532A-444D-498A-9433-52E9B1440148}" type="datetime1">
              <a:rPr lang="zh-TW" altLang="en-US" smtClean="0"/>
              <a:pPr/>
              <a:t>2019/5/28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8"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userDrawn="1"/>
        </p:nvSpPr>
        <p:spPr>
          <a:xfrm>
            <a:off x="1178718" y="1285875"/>
            <a:ext cx="6786563" cy="4786312"/>
          </a:xfrm>
          <a:prstGeom prst="rect">
            <a:avLst/>
          </a:prstGeom>
          <a:solidFill>
            <a:schemeClr val="bg1"/>
          </a:solidFill>
          <a:ln>
            <a:noFill/>
          </a:ln>
          <a:effectLst>
            <a:outerShdw blurRad="152400" dist="38100" dir="21540000" sx="101000" sy="101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p>
        </p:txBody>
      </p:sp>
      <p:sp>
        <p:nvSpPr>
          <p:cNvPr id="3" name="內容版面配置區 2"/>
          <p:cNvSpPr>
            <a:spLocks noGrp="1"/>
          </p:cNvSpPr>
          <p:nvPr>
            <p:ph sz="half" idx="1"/>
          </p:nvPr>
        </p:nvSpPr>
        <p:spPr>
          <a:xfrm>
            <a:off x="1547664" y="1412776"/>
            <a:ext cx="55446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25979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55576" y="274638"/>
            <a:ext cx="7560840" cy="1143000"/>
          </a:xfrm>
        </p:spPr>
        <p:txBody>
          <a:bodyPr/>
          <a:lstStyle>
            <a:lvl1pPr>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3869BCD-EC56-4EA2-A4FD-C99B1B504D33}" type="datetime1">
              <a:rPr lang="zh-TW" altLang="en-US" smtClean="0"/>
              <a:pPr/>
              <a:t>2019/5/28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10"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4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17A857FE-4318-4434-8E73-F1872ACA3758}" type="datetime1">
              <a:rPr lang="zh-TW" altLang="en-US" smtClean="0"/>
              <a:pPr/>
              <a:t>2019/5/28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307D87B-DC2C-4339-8C67-3F591AD1F756}" type="slidenum">
              <a:rPr lang="zh-TW" altLang="en-US" smtClean="0"/>
              <a:pPr/>
              <a:t>‹#›</a:t>
            </a:fld>
            <a:endParaRPr lang="zh-TW" altLang="en-US"/>
          </a:p>
        </p:txBody>
      </p:sp>
      <p:pic>
        <p:nvPicPr>
          <p:cNvPr id="6" name="Picture 15" descr="C:\Users\1822.DOMAIN\Desktop\企財處業務簡報\素材\taiwan-businessnews-taitr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116632"/>
            <a:ext cx="7286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13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DA81D-F876-4196-9BFE-546C985D0DD4}" type="datetime1">
              <a:rPr lang="zh-TW" altLang="en-US" smtClean="0"/>
              <a:pPr/>
              <a:t>2019/5/28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7D87B-DC2C-4339-8C67-3F591AD1F756}" type="slidenum">
              <a:rPr lang="zh-TW" altLang="en-US" smtClean="0"/>
              <a:pPr/>
              <a:t>‹#›</a:t>
            </a:fld>
            <a:endParaRPr lang="zh-TW" altLang="en-US"/>
          </a:p>
        </p:txBody>
      </p:sp>
    </p:spTree>
    <p:extLst>
      <p:ext uri="{BB962C8B-B14F-4D97-AF65-F5344CB8AC3E}">
        <p14:creationId xmlns:p14="http://schemas.microsoft.com/office/powerpoint/2010/main" val="2845652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 id="2147483675" r:id="rId4"/>
    <p:sldLayoutId id="2147483663" r:id="rId5"/>
    <p:sldLayoutId id="2147483664" r:id="rId6"/>
    <p:sldLayoutId id="214748367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6" r:id="rId17"/>
    <p:sldLayoutId id="2147483677"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5B14F1F4-ED13-4241-9DA9-1272B2A090C4}" type="slidenum">
              <a:rPr lang="zh-TW" altLang="en-US" smtClean="0"/>
              <a:pPr/>
              <a:t>‹#›</a:t>
            </a:fld>
            <a:endParaRPr lang="zh-TW" altLang="en-US"/>
          </a:p>
        </p:txBody>
      </p:sp>
    </p:spTree>
    <p:extLst>
      <p:ext uri="{BB962C8B-B14F-4D97-AF65-F5344CB8AC3E}">
        <p14:creationId xmlns:p14="http://schemas.microsoft.com/office/powerpoint/2010/main" val="380162073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00825-5B21-48EC-9DE2-6D0EA26B35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id="{E3B65ADA-F1AE-4F1D-A442-14F6BA0878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id="{0295B885-F497-4DBE-ACD5-C294C6843D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7C2FA3-3F1E-478D-9380-90DFF4ED11FE}" type="datetimeFigureOut">
              <a:rPr lang="zh-TW" altLang="en-US" smtClean="0"/>
              <a:t>2019/5/28</a:t>
            </a:fld>
            <a:endParaRPr lang="zh-TW" altLang="en-US"/>
          </a:p>
        </p:txBody>
      </p:sp>
      <p:sp>
        <p:nvSpPr>
          <p:cNvPr id="5" name="Footer Placeholder 4">
            <a:extLst>
              <a:ext uri="{FF2B5EF4-FFF2-40B4-BE49-F238E27FC236}">
                <a16:creationId xmlns:a16="http://schemas.microsoft.com/office/drawing/2014/main" id="{4F034DDF-3499-47E1-B4B9-FCCAA5B763E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a:extLst>
              <a:ext uri="{FF2B5EF4-FFF2-40B4-BE49-F238E27FC236}">
                <a16:creationId xmlns:a16="http://schemas.microsoft.com/office/drawing/2014/main" id="{80EBCCFE-A060-49ED-A74A-6743F0BF0D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DB1E9B-61A2-4F42-B3C7-0F84DBA98464}" type="slidenum">
              <a:rPr lang="zh-TW" altLang="en-US" smtClean="0"/>
              <a:t>‹#›</a:t>
            </a:fld>
            <a:endParaRPr lang="zh-TW" altLang="en-US"/>
          </a:p>
        </p:txBody>
      </p:sp>
    </p:spTree>
    <p:extLst>
      <p:ext uri="{BB962C8B-B14F-4D97-AF65-F5344CB8AC3E}">
        <p14:creationId xmlns:p14="http://schemas.microsoft.com/office/powerpoint/2010/main" val="16533234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0CDCDF05-19E3-4FEC-BF21-65F2E4FD88A1}"/>
              </a:ext>
            </a:extLst>
          </p:cNvPr>
          <p:cNvSpPr>
            <a:spLocks noGrp="1" noChangeArrowheads="1"/>
          </p:cNvSpPr>
          <p:nvPr>
            <p:ph type="title"/>
          </p:nvPr>
        </p:nvSpPr>
        <p:spPr bwMode="auto">
          <a:xfrm>
            <a:off x="0" y="469013"/>
            <a:ext cx="9144000" cy="685754"/>
          </a:xfrm>
          <a:noFill/>
          <a:ln w="9525">
            <a:noFill/>
            <a:miter lim="800000"/>
            <a:headEnd/>
            <a:tailEnd/>
          </a:ln>
          <a:extLst/>
        </p:spPr>
        <p:txBody>
          <a:bodyPr vert="horz" wrap="square" lIns="68580" tIns="34290" rIns="68580" bIns="34290" numCol="1" rtlCol="0" anchor="t" anchorCtr="0" compatLnSpc="1">
            <a:prstTxWarp prst="textNoShape">
              <a:avLst/>
            </a:prstTxWarp>
            <a:normAutofit fontScale="90000"/>
          </a:bodyPr>
          <a:lstStyle/>
          <a:p>
            <a:pPr algn="ctr" eaLnBrk="1" hangingPunct="1"/>
            <a:r>
              <a:rPr lang="it-IT" altLang="zh-TW" b="1" dirty="0">
                <a:latin typeface="Arial" panose="020B0604020202020204" pitchFamily="34" charset="0"/>
                <a:ea typeface="Dotum" panose="020B0600000101010101" pitchFamily="34" charset="-127"/>
                <a:cs typeface="Arial" panose="020B0604020202020204" pitchFamily="34" charset="0"/>
              </a:rPr>
              <a:t>Italia e Taiwan a confronto</a:t>
            </a:r>
            <a:endParaRPr lang="zh-TW" altLang="en-US" b="1" dirty="0">
              <a:latin typeface="Arial" panose="020B0604020202020204" pitchFamily="34" charset="0"/>
              <a:ea typeface="Dotum" panose="020B0600000101010101" pitchFamily="34" charset="-127"/>
              <a:cs typeface="Arial" panose="020B0604020202020204" pitchFamily="34" charset="0"/>
            </a:endParaRPr>
          </a:p>
        </p:txBody>
      </p:sp>
      <p:sp>
        <p:nvSpPr>
          <p:cNvPr id="8" name="Content Placeholder 2">
            <a:extLst>
              <a:ext uri="{FF2B5EF4-FFF2-40B4-BE49-F238E27FC236}">
                <a16:creationId xmlns:a16="http://schemas.microsoft.com/office/drawing/2014/main" id="{8161E83C-D651-4495-AFD2-9AD7373B442D}"/>
              </a:ext>
            </a:extLst>
          </p:cNvPr>
          <p:cNvSpPr>
            <a:spLocks noGrp="1"/>
          </p:cNvSpPr>
          <p:nvPr>
            <p:ph idx="1"/>
          </p:nvPr>
        </p:nvSpPr>
        <p:spPr>
          <a:xfrm>
            <a:off x="1561742" y="2411796"/>
            <a:ext cx="3010258" cy="3245591"/>
          </a:xfrm>
        </p:spPr>
        <p:txBody>
          <a:bodyPr>
            <a:normAutofit/>
          </a:bodyPr>
          <a:lstStyle/>
          <a:p>
            <a:pPr>
              <a:spcBef>
                <a:spcPts val="1000"/>
              </a:spcBef>
            </a:pPr>
            <a:r>
              <a:rPr lang="it-IT" altLang="zh-TW" sz="1400" b="1" dirty="0">
                <a:latin typeface="Arial" panose="020B0604020202020204" pitchFamily="34" charset="0"/>
                <a:ea typeface="Dotum" panose="020B0600000101010101" pitchFamily="34" charset="-127"/>
                <a:cs typeface="Arial" panose="020B0604020202020204" pitchFamily="34" charset="0"/>
              </a:rPr>
              <a:t>Popolazione: </a:t>
            </a:r>
            <a:r>
              <a:rPr lang="en-US" altLang="zh-TW" sz="1400" dirty="0">
                <a:latin typeface="Arial" panose="020B0604020202020204" pitchFamily="34" charset="0"/>
                <a:ea typeface="Dotum" panose="020B0600000101010101" pitchFamily="34" charset="-127"/>
                <a:cs typeface="Arial" panose="020B0604020202020204" pitchFamily="34" charset="0"/>
              </a:rPr>
              <a:t>60,49 </a:t>
            </a:r>
            <a:r>
              <a:rPr lang="en-US" altLang="zh-TW" sz="1400" dirty="0" err="1">
                <a:latin typeface="Arial" panose="020B0604020202020204" pitchFamily="34" charset="0"/>
                <a:ea typeface="Dotum" panose="020B0600000101010101" pitchFamily="34" charset="-127"/>
                <a:cs typeface="Arial" panose="020B0604020202020204" pitchFamily="34" charset="0"/>
              </a:rPr>
              <a:t>milioni</a:t>
            </a:r>
            <a:endParaRPr lang="en-US" altLang="zh-TW" sz="1400" dirty="0">
              <a:latin typeface="Arial" panose="020B0604020202020204" pitchFamily="34" charset="0"/>
              <a:ea typeface="Dotum" panose="020B0600000101010101" pitchFamily="34" charset="-127"/>
              <a:cs typeface="Arial" panose="020B0604020202020204" pitchFamily="34" charset="0"/>
            </a:endParaRPr>
          </a:p>
          <a:p>
            <a:pPr>
              <a:spcBef>
                <a:spcPts val="1000"/>
              </a:spcBef>
            </a:pPr>
            <a:r>
              <a:rPr lang="it-IT" altLang="zh-TW" sz="1400" b="1" dirty="0">
                <a:latin typeface="Arial" panose="020B0604020202020204" pitchFamily="34" charset="0"/>
                <a:ea typeface="Dotum" panose="020B0600000101010101" pitchFamily="34" charset="-127"/>
                <a:cs typeface="Arial" panose="020B0604020202020204" pitchFamily="34" charset="0"/>
              </a:rPr>
              <a:t>Area geografica: </a:t>
            </a:r>
            <a:r>
              <a:rPr lang="it-IT" altLang="zh-TW" sz="1400" dirty="0">
                <a:latin typeface="Arial" panose="020B0604020202020204" pitchFamily="34" charset="0"/>
                <a:ea typeface="Dotum" panose="020B0600000101010101" pitchFamily="34" charset="-127"/>
                <a:cs typeface="Arial" panose="020B0604020202020204" pitchFamily="34" charset="0"/>
              </a:rPr>
              <a:t>300.000 kmq</a:t>
            </a:r>
            <a:endParaRPr lang="en-US" altLang="zh-TW" sz="1400" dirty="0">
              <a:latin typeface="Arial" panose="020B0604020202020204" pitchFamily="34" charset="0"/>
              <a:ea typeface="Dotum" panose="020B0600000101010101" pitchFamily="34" charset="-127"/>
              <a:cs typeface="Arial" panose="020B0604020202020204" pitchFamily="34" charset="0"/>
            </a:endParaRPr>
          </a:p>
          <a:p>
            <a:pPr>
              <a:spcBef>
                <a:spcPts val="1000"/>
              </a:spcBef>
            </a:pPr>
            <a:r>
              <a:rPr lang="it-IT" altLang="zh-TW" sz="1400" b="1" dirty="0">
                <a:latin typeface="Arial" panose="020B0604020202020204" pitchFamily="34" charset="0"/>
                <a:ea typeface="Dotum" panose="020B0600000101010101" pitchFamily="34" charset="-127"/>
                <a:cs typeface="Arial" panose="020B0604020202020204" pitchFamily="34" charset="0"/>
              </a:rPr>
              <a:t>PIL 2018 pro-capite: </a:t>
            </a:r>
            <a:r>
              <a:rPr lang="it-IT" altLang="zh-TW" sz="1400" dirty="0">
                <a:latin typeface="Arial" panose="020B0604020202020204" pitchFamily="34" charset="0"/>
                <a:ea typeface="Dotum" panose="020B0600000101010101" pitchFamily="34" charset="-127"/>
                <a:cs typeface="Arial" panose="020B0604020202020204" pitchFamily="34" charset="0"/>
              </a:rPr>
              <a:t>26.700 €</a:t>
            </a:r>
            <a:r>
              <a:rPr lang="zh-TW" altLang="en-US" sz="1400" dirty="0">
                <a:latin typeface="Arial" panose="020B0604020202020204" pitchFamily="34" charset="0"/>
                <a:ea typeface="Dotum" panose="020B0600000101010101" pitchFamily="34" charset="-127"/>
                <a:cs typeface="Arial" panose="020B0604020202020204" pitchFamily="34" charset="0"/>
              </a:rPr>
              <a:t> </a:t>
            </a:r>
            <a:endParaRPr lang="it-IT" altLang="zh-TW" sz="1400" dirty="0">
              <a:latin typeface="Arial" panose="020B0604020202020204" pitchFamily="34" charset="0"/>
              <a:ea typeface="Dotum" panose="020B0600000101010101" pitchFamily="34" charset="-127"/>
              <a:cs typeface="Arial" panose="020B0604020202020204" pitchFamily="34" charset="0"/>
            </a:endParaRPr>
          </a:p>
          <a:p>
            <a:pPr>
              <a:spcBef>
                <a:spcPts val="1000"/>
              </a:spcBef>
            </a:pPr>
            <a:r>
              <a:rPr lang="it-IT" altLang="zh-TW" sz="1400" b="1" dirty="0">
                <a:latin typeface="Arial" panose="020B0604020202020204" pitchFamily="34" charset="0"/>
                <a:ea typeface="Dotum" panose="020B0600000101010101" pitchFamily="34" charset="-127"/>
                <a:cs typeface="Arial" panose="020B0604020202020204" pitchFamily="34" charset="0"/>
              </a:rPr>
              <a:t>Tasso di disoccupazione: </a:t>
            </a:r>
            <a:r>
              <a:rPr lang="it-IT" altLang="zh-TW" sz="1400" dirty="0">
                <a:latin typeface="Arial" panose="020B0604020202020204" pitchFamily="34" charset="0"/>
                <a:ea typeface="Dotum" panose="020B0600000101010101" pitchFamily="34" charset="-127"/>
                <a:cs typeface="Arial" panose="020B0604020202020204" pitchFamily="34" charset="0"/>
              </a:rPr>
              <a:t>10,7 % </a:t>
            </a:r>
            <a:r>
              <a:rPr lang="it-IT" altLang="zh-TW" sz="900" i="1" dirty="0">
                <a:latin typeface="Arial" panose="020B0604020202020204" pitchFamily="34" charset="0"/>
                <a:ea typeface="Dotum" panose="020B0600000101010101" pitchFamily="34" charset="-127"/>
                <a:cs typeface="Arial" panose="020B0604020202020204" pitchFamily="34" charset="0"/>
              </a:rPr>
              <a:t>[ISTAT – febbraio 2019] </a:t>
            </a:r>
          </a:p>
          <a:p>
            <a:pPr>
              <a:spcBef>
                <a:spcPts val="1000"/>
              </a:spcBef>
            </a:pPr>
            <a:r>
              <a:rPr lang="it-IT" altLang="zh-TW" sz="1400" b="1" dirty="0">
                <a:latin typeface="Arial" panose="020B0604020202020204" pitchFamily="34" charset="0"/>
                <a:ea typeface="Dotum" panose="020B0600000101010101" pitchFamily="34" charset="-127"/>
                <a:cs typeface="Arial" panose="020B0604020202020204" pitchFamily="34" charset="0"/>
              </a:rPr>
              <a:t>Terza economia europea</a:t>
            </a:r>
          </a:p>
          <a:p>
            <a:pPr>
              <a:spcBef>
                <a:spcPts val="1000"/>
              </a:spcBef>
            </a:pPr>
            <a:r>
              <a:rPr lang="it-IT" altLang="zh-TW" sz="1400" b="1" dirty="0">
                <a:latin typeface="Arial" panose="020B0604020202020204" pitchFamily="34" charset="0"/>
                <a:ea typeface="Dotum" panose="020B0600000101010101" pitchFamily="34" charset="-127"/>
                <a:cs typeface="Arial" panose="020B0604020202020204" pitchFamily="34" charset="0"/>
              </a:rPr>
              <a:t>Ottava economia al mondo </a:t>
            </a:r>
            <a:r>
              <a:rPr lang="it-IT" altLang="zh-TW" sz="900" i="1" dirty="0">
                <a:latin typeface="Arial" panose="020B0604020202020204" pitchFamily="34" charset="0"/>
                <a:ea typeface="Dotum" panose="020B0600000101010101" pitchFamily="34" charset="-127"/>
                <a:cs typeface="Arial" panose="020B0604020202020204" pitchFamily="34" charset="0"/>
              </a:rPr>
              <a:t>[IMF]</a:t>
            </a:r>
            <a:endParaRPr lang="zh-TW" altLang="en-US" sz="900" i="1" dirty="0">
              <a:latin typeface="Arial" panose="020B0604020202020204" pitchFamily="34" charset="0"/>
              <a:ea typeface="Dotum" panose="020B0600000101010101" pitchFamily="34" charset="-127"/>
              <a:cs typeface="Arial" panose="020B0604020202020204" pitchFamily="34" charset="0"/>
            </a:endParaRPr>
          </a:p>
        </p:txBody>
      </p:sp>
      <p:sp>
        <p:nvSpPr>
          <p:cNvPr id="9" name="Content Placeholder 2">
            <a:extLst>
              <a:ext uri="{FF2B5EF4-FFF2-40B4-BE49-F238E27FC236}">
                <a16:creationId xmlns:a16="http://schemas.microsoft.com/office/drawing/2014/main" id="{C37DABD3-60A0-4070-86C4-A42994C1BD6E}"/>
              </a:ext>
            </a:extLst>
          </p:cNvPr>
          <p:cNvSpPr txBox="1">
            <a:spLocks/>
          </p:cNvSpPr>
          <p:nvPr/>
        </p:nvSpPr>
        <p:spPr>
          <a:xfrm>
            <a:off x="5642318" y="2411796"/>
            <a:ext cx="3541071" cy="28805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zh-TW" sz="1400" b="1" dirty="0">
                <a:latin typeface="Arial" panose="020B0604020202020204" pitchFamily="34" charset="0"/>
                <a:ea typeface="Dotum" panose="020B0600000101010101" pitchFamily="34" charset="-127"/>
                <a:cs typeface="Arial" panose="020B0604020202020204" pitchFamily="34" charset="0"/>
              </a:rPr>
              <a:t>Popolazione: </a:t>
            </a:r>
            <a:r>
              <a:rPr lang="it-IT" altLang="zh-TW" sz="1400" dirty="0">
                <a:latin typeface="Arial" panose="020B0604020202020204" pitchFamily="34" charset="0"/>
                <a:ea typeface="Dotum" panose="020B0600000101010101" pitchFamily="34" charset="-127"/>
                <a:cs typeface="Arial" panose="020B0604020202020204" pitchFamily="34" charset="0"/>
              </a:rPr>
              <a:t>23,4 milioni</a:t>
            </a:r>
          </a:p>
          <a:p>
            <a:r>
              <a:rPr lang="it-IT" altLang="zh-TW" sz="1400" b="1" dirty="0">
                <a:latin typeface="Arial" panose="020B0604020202020204" pitchFamily="34" charset="0"/>
                <a:ea typeface="Dotum" panose="020B0600000101010101" pitchFamily="34" charset="-127"/>
                <a:cs typeface="Arial" panose="020B0604020202020204" pitchFamily="34" charset="0"/>
              </a:rPr>
              <a:t>Area geografica:  </a:t>
            </a:r>
            <a:r>
              <a:rPr lang="it-IT" altLang="zh-TW" sz="1400" dirty="0">
                <a:latin typeface="Arial" panose="020B0604020202020204" pitchFamily="34" charset="0"/>
                <a:ea typeface="Dotum" panose="020B0600000101010101" pitchFamily="34" charset="-127"/>
                <a:cs typeface="Arial" panose="020B0604020202020204" pitchFamily="34" charset="0"/>
              </a:rPr>
              <a:t>36.000 kmq</a:t>
            </a:r>
            <a:endParaRPr lang="en-US" altLang="zh-TW" sz="1400" dirty="0">
              <a:latin typeface="Arial" panose="020B0604020202020204" pitchFamily="34" charset="0"/>
              <a:ea typeface="Dotum" panose="020B0600000101010101" pitchFamily="34" charset="-127"/>
              <a:cs typeface="Arial" panose="020B0604020202020204" pitchFamily="34" charset="0"/>
            </a:endParaRPr>
          </a:p>
          <a:p>
            <a:r>
              <a:rPr lang="it-IT" altLang="zh-TW" sz="1400" b="1" dirty="0">
                <a:latin typeface="Arial" panose="020B0604020202020204" pitchFamily="34" charset="0"/>
                <a:ea typeface="Dotum" panose="020B0600000101010101" pitchFamily="34" charset="-127"/>
                <a:cs typeface="Arial" panose="020B0604020202020204" pitchFamily="34" charset="0"/>
              </a:rPr>
              <a:t>PIL pro-capite: </a:t>
            </a:r>
            <a:r>
              <a:rPr lang="it-IT" altLang="zh-TW" sz="1400" dirty="0">
                <a:latin typeface="Arial" panose="020B0604020202020204" pitchFamily="34" charset="0"/>
                <a:ea typeface="Dotum" panose="020B0600000101010101" pitchFamily="34" charset="-127"/>
                <a:cs typeface="Arial" panose="020B0604020202020204" pitchFamily="34" charset="0"/>
              </a:rPr>
              <a:t>24.991 USD</a:t>
            </a:r>
            <a:r>
              <a:rPr lang="zh-TW" altLang="en-US" sz="1400" dirty="0">
                <a:latin typeface="Arial" panose="020B0604020202020204" pitchFamily="34" charset="0"/>
                <a:ea typeface="Dotum" panose="020B0600000101010101" pitchFamily="34" charset="-127"/>
                <a:cs typeface="Arial" panose="020B0604020202020204" pitchFamily="34" charset="0"/>
              </a:rPr>
              <a:t>  </a:t>
            </a:r>
            <a:endParaRPr lang="it-IT" altLang="zh-TW" sz="1400" dirty="0">
              <a:latin typeface="Arial" panose="020B0604020202020204" pitchFamily="34" charset="0"/>
              <a:ea typeface="Dotum" panose="020B0600000101010101" pitchFamily="34" charset="-127"/>
              <a:cs typeface="Arial" panose="020B0604020202020204" pitchFamily="34" charset="0"/>
            </a:endParaRPr>
          </a:p>
          <a:p>
            <a:r>
              <a:rPr lang="it-IT" altLang="zh-TW" sz="1400" b="1" dirty="0">
                <a:latin typeface="Arial" panose="020B0604020202020204" pitchFamily="34" charset="0"/>
                <a:ea typeface="Dotum" panose="020B0600000101010101" pitchFamily="34" charset="-127"/>
                <a:cs typeface="Arial" panose="020B0604020202020204" pitchFamily="34" charset="0"/>
              </a:rPr>
              <a:t>Tasso di disoccupazione: </a:t>
            </a:r>
            <a:r>
              <a:rPr lang="it-IT" altLang="zh-TW" sz="1400" dirty="0">
                <a:latin typeface="Arial" panose="020B0604020202020204" pitchFamily="34" charset="0"/>
                <a:ea typeface="Dotum" panose="020B0600000101010101" pitchFamily="34" charset="-127"/>
                <a:cs typeface="Arial" panose="020B0604020202020204" pitchFamily="34" charset="0"/>
              </a:rPr>
              <a:t>3,8 % </a:t>
            </a:r>
          </a:p>
          <a:p>
            <a:r>
              <a:rPr lang="it-IT" altLang="zh-TW" sz="1400" b="1" dirty="0">
                <a:latin typeface="Arial" panose="020B0604020202020204" pitchFamily="34" charset="0"/>
                <a:ea typeface="Dotum" panose="020B0600000101010101" pitchFamily="34" charset="-127"/>
                <a:cs typeface="Arial" panose="020B0604020202020204" pitchFamily="34" charset="0"/>
              </a:rPr>
              <a:t>Quinta economia nell’Asia-Pacifico</a:t>
            </a:r>
          </a:p>
          <a:p>
            <a:r>
              <a:rPr lang="it-IT" altLang="zh-TW" sz="1400" b="1" dirty="0">
                <a:latin typeface="Arial" panose="020B0604020202020204" pitchFamily="34" charset="0"/>
                <a:ea typeface="Dotum" panose="020B0600000101010101" pitchFamily="34" charset="-127"/>
                <a:cs typeface="Arial" panose="020B0604020202020204" pitchFamily="34" charset="0"/>
              </a:rPr>
              <a:t>23sima economia al mondo </a:t>
            </a:r>
            <a:r>
              <a:rPr lang="it-IT" altLang="zh-TW" sz="900" i="1" dirty="0">
                <a:latin typeface="Arial" panose="020B0604020202020204" pitchFamily="34" charset="0"/>
                <a:ea typeface="Dotum" panose="020B0600000101010101" pitchFamily="34" charset="-127"/>
                <a:cs typeface="Arial" panose="020B0604020202020204" pitchFamily="34" charset="0"/>
              </a:rPr>
              <a:t>[IMF]</a:t>
            </a:r>
            <a:endParaRPr lang="zh-TW" altLang="en-US" sz="900" i="1" dirty="0">
              <a:latin typeface="Arial" panose="020B0604020202020204" pitchFamily="34" charset="0"/>
              <a:ea typeface="Dotum" panose="020B0600000101010101" pitchFamily="34" charset="-127"/>
              <a:cs typeface="Arial" panose="020B0604020202020204" pitchFamily="34" charset="0"/>
            </a:endParaRPr>
          </a:p>
        </p:txBody>
      </p:sp>
      <p:pic>
        <p:nvPicPr>
          <p:cNvPr id="1026" name="Picture 2" descr="Risultati immagini per 義大利國旗">
            <a:extLst>
              <a:ext uri="{FF2B5EF4-FFF2-40B4-BE49-F238E27FC236}">
                <a16:creationId xmlns:a16="http://schemas.microsoft.com/office/drawing/2014/main" id="{E0F2B3EF-2C39-484F-847A-BF862986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00" y="2411796"/>
            <a:ext cx="871538" cy="578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臺灣國旗">
            <a:extLst>
              <a:ext uri="{FF2B5EF4-FFF2-40B4-BE49-F238E27FC236}">
                <a16:creationId xmlns:a16="http://schemas.microsoft.com/office/drawing/2014/main" id="{0D1E0C5B-61EC-45D0-BF46-337DF8E1D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45" y="2411796"/>
            <a:ext cx="871538" cy="578644"/>
          </a:xfrm>
          <a:prstGeom prst="rect">
            <a:avLst/>
          </a:prstGeom>
          <a:noFill/>
          <a:extLst>
            <a:ext uri="{909E8E84-426E-40DD-AFC4-6F175D3DCCD1}">
              <a14:hiddenFill xmlns:a14="http://schemas.microsoft.com/office/drawing/2010/main">
                <a:solidFill>
                  <a:srgbClr val="FFFFFF"/>
                </a:solidFill>
              </a14:hiddenFill>
            </a:ext>
          </a:extLst>
        </p:spPr>
      </p:pic>
      <p:pic>
        <p:nvPicPr>
          <p:cNvPr id="11" name="圖片 12">
            <a:extLst>
              <a:ext uri="{FF2B5EF4-FFF2-40B4-BE49-F238E27FC236}">
                <a16:creationId xmlns:a16="http://schemas.microsoft.com/office/drawing/2014/main" id="{FA00F1A6-CD4F-4058-B611-86FD58994AA5}"/>
              </a:ext>
            </a:extLst>
          </p:cNvPr>
          <p:cNvPicPr>
            <a:picLocks noChangeAspect="1"/>
          </p:cNvPicPr>
          <p:nvPr/>
        </p:nvPicPr>
        <p:blipFill>
          <a:blip r:embed="rId5" cstate="screen">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70109" y="3068960"/>
            <a:ext cx="1095677" cy="2065151"/>
          </a:xfrm>
          <a:prstGeom prst="rect">
            <a:avLst/>
          </a:prstGeom>
          <a:noFill/>
        </p:spPr>
      </p:pic>
      <p:pic>
        <p:nvPicPr>
          <p:cNvPr id="13" name="Picture 12">
            <a:extLst>
              <a:ext uri="{FF2B5EF4-FFF2-40B4-BE49-F238E27FC236}">
                <a16:creationId xmlns:a16="http://schemas.microsoft.com/office/drawing/2014/main" id="{0B58651B-59BE-4277-80A5-A71ABB9509B3}"/>
              </a:ext>
            </a:extLst>
          </p:cNvPr>
          <p:cNvPicPr>
            <a:picLocks noChangeAspect="1"/>
          </p:cNvPicPr>
          <p:nvPr/>
        </p:nvPicPr>
        <p:blipFill rotWithShape="1">
          <a:blip r:embed="rId6">
            <a:extLst>
              <a:ext uri="{28A0092B-C50C-407E-A947-70E740481C1C}">
                <a14:useLocalDpi xmlns:a14="http://schemas.microsoft.com/office/drawing/2010/main" val="0"/>
              </a:ext>
            </a:extLst>
          </a:blip>
          <a:srcRect l="12857" r="11752"/>
          <a:stretch/>
        </p:blipFill>
        <p:spPr>
          <a:xfrm>
            <a:off x="95124" y="2975305"/>
            <a:ext cx="1494680" cy="1982555"/>
          </a:xfrm>
          <a:prstGeom prst="rect">
            <a:avLst/>
          </a:prstGeom>
        </p:spPr>
      </p:pic>
    </p:spTree>
    <p:extLst>
      <p:ext uri="{BB962C8B-B14F-4D97-AF65-F5344CB8AC3E}">
        <p14:creationId xmlns:p14="http://schemas.microsoft.com/office/powerpoint/2010/main" val="189366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11188" y="476250"/>
            <a:ext cx="1873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2400" b="0" i="0" u="none" strike="noStrike" kern="1200" cap="none" spc="0" normalizeH="0" baseline="0" noProof="0">
              <a:ln>
                <a:noFill/>
              </a:ln>
              <a:solidFill>
                <a:srgbClr val="1F497D"/>
              </a:solidFill>
              <a:effectLst/>
              <a:uLnTx/>
              <a:uFillTx/>
              <a:latin typeface="微軟正黑體" pitchFamily="34" charset="-120"/>
              <a:ea typeface="新細明體" panose="02020500000000000000" pitchFamily="18" charset="-120"/>
              <a:cs typeface="+mn-cs"/>
            </a:endParaRPr>
          </a:p>
        </p:txBody>
      </p:sp>
      <p:sp>
        <p:nvSpPr>
          <p:cNvPr id="4" name="Content Placeholder 3"/>
          <p:cNvSpPr>
            <a:spLocks noGrp="1"/>
          </p:cNvSpPr>
          <p:nvPr>
            <p:ph idx="1"/>
          </p:nvPr>
        </p:nvSpPr>
        <p:spPr>
          <a:xfrm>
            <a:off x="421196" y="1340768"/>
            <a:ext cx="8543090" cy="4525963"/>
          </a:xfrm>
        </p:spPr>
        <p:txBody>
          <a:bodyPr>
            <a:normAutofit/>
          </a:bodyPr>
          <a:lstStyle/>
          <a:p>
            <a:pPr marL="0" indent="0" algn="just">
              <a:buNone/>
            </a:pPr>
            <a:endParaRPr lang="en-US" sz="1000" dirty="0"/>
          </a:p>
          <a:p>
            <a:pPr marL="0" indent="0" algn="just">
              <a:buNone/>
            </a:pPr>
            <a:endParaRPr lang="en-US" sz="2400" dirty="0">
              <a:latin typeface="Tw Cen MT" panose="020B0602020104020603" pitchFamily="34" charset="0"/>
            </a:endParaRPr>
          </a:p>
          <a:p>
            <a:pPr algn="just">
              <a:buFont typeface="Wingdings" panose="05000000000000000000" pitchFamily="2" charset="2"/>
              <a:buChar char="Ø"/>
            </a:pPr>
            <a:r>
              <a:rPr lang="en-US" sz="2000" dirty="0" err="1">
                <a:latin typeface="Tw Cen MT" panose="020B0602020104020603" pitchFamily="34" charset="0"/>
              </a:rPr>
              <a:t>Organizzazione</a:t>
            </a:r>
            <a:r>
              <a:rPr lang="en-US" sz="2000" dirty="0">
                <a:latin typeface="Tw Cen MT" panose="020B0602020104020603" pitchFamily="34" charset="0"/>
              </a:rPr>
              <a:t> di </a:t>
            </a:r>
            <a:r>
              <a:rPr lang="en-US" sz="2000" dirty="0" err="1">
                <a:latin typeface="Tw Cen MT" panose="020B0602020104020603" pitchFamily="34" charset="0"/>
              </a:rPr>
              <a:t>padiglioni</a:t>
            </a:r>
            <a:r>
              <a:rPr lang="en-US" sz="2000" dirty="0">
                <a:latin typeface="Tw Cen MT" panose="020B0602020104020603" pitchFamily="34" charset="0"/>
              </a:rPr>
              <a:t> </a:t>
            </a:r>
            <a:r>
              <a:rPr lang="en-US" sz="2000" dirty="0" err="1">
                <a:latin typeface="Tw Cen MT" panose="020B0602020104020603" pitchFamily="34" charset="0"/>
              </a:rPr>
              <a:t>italiani</a:t>
            </a:r>
            <a:r>
              <a:rPr lang="en-US" sz="2000" dirty="0">
                <a:latin typeface="Tw Cen MT" panose="020B0602020104020603" pitchFamily="34" charset="0"/>
              </a:rPr>
              <a:t> </a:t>
            </a:r>
            <a:r>
              <a:rPr lang="en-US" sz="2000" dirty="0" err="1">
                <a:latin typeface="Tw Cen MT" panose="020B0602020104020603" pitchFamily="34" charset="0"/>
              </a:rPr>
              <a:t>presso</a:t>
            </a:r>
            <a:r>
              <a:rPr lang="en-US" sz="2000" dirty="0">
                <a:latin typeface="Tw Cen MT" panose="020B0602020104020603" pitchFamily="34" charset="0"/>
              </a:rPr>
              <a:t> le </a:t>
            </a:r>
            <a:r>
              <a:rPr lang="en-US" sz="2000" dirty="0" err="1">
                <a:latin typeface="Tw Cen MT" panose="020B0602020104020603" pitchFamily="34" charset="0"/>
              </a:rPr>
              <a:t>fiere</a:t>
            </a:r>
            <a:r>
              <a:rPr lang="en-US" sz="2000" dirty="0">
                <a:latin typeface="Tw Cen MT" panose="020B0602020104020603" pitchFamily="34" charset="0"/>
              </a:rPr>
              <a:t> di TAITRA</a:t>
            </a:r>
          </a:p>
        </p:txBody>
      </p:sp>
      <p:sp>
        <p:nvSpPr>
          <p:cNvPr id="8" name="標題 19"/>
          <p:cNvSpPr txBox="1">
            <a:spLocks/>
          </p:cNvSpPr>
          <p:nvPr/>
        </p:nvSpPr>
        <p:spPr>
          <a:xfrm>
            <a:off x="457200" y="300652"/>
            <a:ext cx="8507288" cy="1143000"/>
          </a:xfrm>
          <a:prstGeom prst="rect">
            <a:avLst/>
          </a:prstGeom>
          <a:solidFill>
            <a:srgbClr val="0000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400"/>
              </a:lnSpc>
              <a:spcBef>
                <a:spcPct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Export e </a:t>
            </a:r>
            <a:r>
              <a:rPr kumimoji="0" lang="en-US" altLang="zh-TW" sz="36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Investimenti</a:t>
            </a: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 a Taiwan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0" y="300652"/>
            <a:ext cx="1154792" cy="1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830686" y="649990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4F1F4-ED13-4241-9DA9-1272B2A090C4}"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9" name="Picture 8">
            <a:extLst>
              <a:ext uri="{FF2B5EF4-FFF2-40B4-BE49-F238E27FC236}">
                <a16:creationId xmlns:a16="http://schemas.microsoft.com/office/drawing/2014/main" id="{EBA4C4AA-916E-4EAB-BDB6-8C12E7E73A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5810" y="2480513"/>
            <a:ext cx="6212695" cy="4141795"/>
          </a:xfrm>
          <a:prstGeom prst="rect">
            <a:avLst/>
          </a:prstGeom>
        </p:spPr>
      </p:pic>
      <p:sp>
        <p:nvSpPr>
          <p:cNvPr id="11" name="TextBox 10">
            <a:extLst>
              <a:ext uri="{FF2B5EF4-FFF2-40B4-BE49-F238E27FC236}">
                <a16:creationId xmlns:a16="http://schemas.microsoft.com/office/drawing/2014/main" id="{BF67F5EE-DC2D-44E6-B73B-B7CC38BA60AE}"/>
              </a:ext>
            </a:extLst>
          </p:cNvPr>
          <p:cNvSpPr txBox="1"/>
          <p:nvPr/>
        </p:nvSpPr>
        <p:spPr>
          <a:xfrm>
            <a:off x="1331640" y="6592607"/>
            <a:ext cx="3050306" cy="261610"/>
          </a:xfrm>
          <a:prstGeom prst="rect">
            <a:avLst/>
          </a:prstGeom>
          <a:noFill/>
        </p:spPr>
        <p:txBody>
          <a:bodyPr wrap="square" rtlCol="0">
            <a:spAutoFit/>
          </a:bodyPr>
          <a:lstStyle/>
          <a:p>
            <a:r>
              <a:rPr lang="it-IT" sz="1050" i="1" dirty="0"/>
              <a:t>Padiglione italiano a Taipei </a:t>
            </a:r>
            <a:r>
              <a:rPr lang="it-IT" sz="1050" i="1" dirty="0" err="1"/>
              <a:t>Cycle</a:t>
            </a:r>
            <a:r>
              <a:rPr lang="it-IT" sz="1050" i="1" dirty="0"/>
              <a:t> 2019 </a:t>
            </a:r>
            <a:endParaRPr lang="en-US" sz="1050" i="1" dirty="0"/>
          </a:p>
        </p:txBody>
      </p:sp>
    </p:spTree>
    <p:extLst>
      <p:ext uri="{BB962C8B-B14F-4D97-AF65-F5344CB8AC3E}">
        <p14:creationId xmlns:p14="http://schemas.microsoft.com/office/powerpoint/2010/main" val="3842489323"/>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11188" y="476250"/>
            <a:ext cx="1873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2400" b="0" i="0" u="none" strike="noStrike" kern="1200" cap="none" spc="0" normalizeH="0" baseline="0" noProof="0">
              <a:ln>
                <a:noFill/>
              </a:ln>
              <a:solidFill>
                <a:srgbClr val="1F497D"/>
              </a:solidFill>
              <a:effectLst/>
              <a:uLnTx/>
              <a:uFillTx/>
              <a:latin typeface="微軟正黑體" pitchFamily="34" charset="-120"/>
              <a:ea typeface="新細明體" panose="02020500000000000000" pitchFamily="18" charset="-120"/>
              <a:cs typeface="+mn-cs"/>
            </a:endParaRPr>
          </a:p>
        </p:txBody>
      </p:sp>
      <p:sp>
        <p:nvSpPr>
          <p:cNvPr id="4" name="Content Placeholder 3"/>
          <p:cNvSpPr>
            <a:spLocks noGrp="1"/>
          </p:cNvSpPr>
          <p:nvPr>
            <p:ph idx="1"/>
          </p:nvPr>
        </p:nvSpPr>
        <p:spPr>
          <a:xfrm>
            <a:off x="457200" y="1794848"/>
            <a:ext cx="8229600" cy="4525963"/>
          </a:xfrm>
        </p:spPr>
        <p:txBody>
          <a:bodyPr>
            <a:normAutofit/>
          </a:bodyPr>
          <a:lstStyle/>
          <a:p>
            <a:pPr marL="0" indent="0" algn="just">
              <a:buNone/>
            </a:pPr>
            <a:endParaRPr lang="en-US" sz="1000" dirty="0"/>
          </a:p>
          <a:p>
            <a:pPr algn="just">
              <a:buFont typeface="Wingdings" panose="05000000000000000000" pitchFamily="2" charset="2"/>
              <a:buChar char="Ø"/>
            </a:pPr>
            <a:r>
              <a:rPr lang="en-US" sz="2400" dirty="0" err="1">
                <a:latin typeface="Tw Cen MT" panose="020B0602020104020603" pitchFamily="34" charset="0"/>
              </a:rPr>
              <a:t>Pubblicazione</a:t>
            </a:r>
            <a:r>
              <a:rPr lang="en-US" sz="2400" dirty="0">
                <a:latin typeface="Tw Cen MT" panose="020B0602020104020603" pitchFamily="34" charset="0"/>
              </a:rPr>
              <a:t> </a:t>
            </a:r>
            <a:r>
              <a:rPr lang="en-US" sz="2400" dirty="0" err="1">
                <a:latin typeface="Tw Cen MT" panose="020B0602020104020603" pitchFamily="34" charset="0"/>
              </a:rPr>
              <a:t>gratuita</a:t>
            </a:r>
            <a:r>
              <a:rPr lang="en-US" sz="2400" dirty="0">
                <a:latin typeface="Tw Cen MT" panose="020B0602020104020603" pitchFamily="34" charset="0"/>
              </a:rPr>
              <a:t> di </a:t>
            </a:r>
            <a:r>
              <a:rPr lang="en-US" sz="2400" dirty="0" err="1">
                <a:latin typeface="Tw Cen MT" panose="020B0602020104020603" pitchFamily="34" charset="0"/>
              </a:rPr>
              <a:t>offerte</a:t>
            </a:r>
            <a:r>
              <a:rPr lang="en-US" sz="2400" dirty="0">
                <a:latin typeface="Tw Cen MT" panose="020B0602020104020603" pitchFamily="34" charset="0"/>
              </a:rPr>
              <a:t> </a:t>
            </a:r>
            <a:r>
              <a:rPr lang="en-US" sz="2400" dirty="0" err="1">
                <a:latin typeface="Tw Cen MT" panose="020B0602020104020603" pitchFamily="34" charset="0"/>
              </a:rPr>
              <a:t>commerciali</a:t>
            </a:r>
            <a:r>
              <a:rPr lang="en-US" sz="2400" dirty="0">
                <a:latin typeface="Tw Cen MT" panose="020B0602020104020603" pitchFamily="34" charset="0"/>
              </a:rPr>
              <a:t> </a:t>
            </a:r>
            <a:r>
              <a:rPr lang="en-US" sz="2400" dirty="0" err="1">
                <a:latin typeface="Tw Cen MT" panose="020B0602020104020603" pitchFamily="34" charset="0"/>
              </a:rPr>
              <a:t>sul</a:t>
            </a:r>
            <a:r>
              <a:rPr lang="en-US" sz="2400" dirty="0">
                <a:latin typeface="Tw Cen MT" panose="020B0602020104020603" pitchFamily="34" charset="0"/>
              </a:rPr>
              <a:t> </a:t>
            </a:r>
            <a:r>
              <a:rPr lang="en-US" sz="2400" dirty="0" err="1">
                <a:latin typeface="Tw Cen MT" panose="020B0602020104020603" pitchFamily="34" charset="0"/>
              </a:rPr>
              <a:t>portale</a:t>
            </a:r>
            <a:r>
              <a:rPr lang="en-US" sz="2400" dirty="0">
                <a:latin typeface="Tw Cen MT" panose="020B0602020104020603" pitchFamily="34" charset="0"/>
              </a:rPr>
              <a:t> </a:t>
            </a:r>
            <a:r>
              <a:rPr lang="en-US" sz="2400" dirty="0" err="1">
                <a:latin typeface="Tw Cen MT" panose="020B0602020104020603" pitchFamily="34" charset="0"/>
              </a:rPr>
              <a:t>Taiwantrade</a:t>
            </a:r>
            <a:endParaRPr lang="en-US" sz="2400" dirty="0">
              <a:latin typeface="Tw Cen MT" panose="020B0602020104020603" pitchFamily="34" charset="0"/>
            </a:endParaRPr>
          </a:p>
          <a:p>
            <a:pPr algn="just">
              <a:buFont typeface="Wingdings" panose="05000000000000000000" pitchFamily="2" charset="2"/>
              <a:buChar char="Ø"/>
            </a:pPr>
            <a:r>
              <a:rPr lang="en-US" sz="2400" dirty="0">
                <a:latin typeface="Tw Cen MT" panose="020B0602020104020603" pitchFamily="34" charset="0"/>
              </a:rPr>
              <a:t>1 </a:t>
            </a:r>
            <a:r>
              <a:rPr lang="en-US" sz="2400" dirty="0" err="1">
                <a:latin typeface="Tw Cen MT" panose="020B0602020104020603" pitchFamily="34" charset="0"/>
              </a:rPr>
              <a:t>ora</a:t>
            </a:r>
            <a:r>
              <a:rPr lang="en-US" sz="2400" dirty="0">
                <a:latin typeface="Tw Cen MT" panose="020B0602020104020603" pitchFamily="34" charset="0"/>
              </a:rPr>
              <a:t> di </a:t>
            </a:r>
            <a:r>
              <a:rPr lang="en-US" sz="2400" dirty="0" err="1">
                <a:latin typeface="Tw Cen MT" panose="020B0602020104020603" pitchFamily="34" charset="0"/>
              </a:rPr>
              <a:t>consulenza</a:t>
            </a:r>
            <a:r>
              <a:rPr lang="en-US" sz="2400" dirty="0">
                <a:latin typeface="Tw Cen MT" panose="020B0602020104020603" pitchFamily="34" charset="0"/>
              </a:rPr>
              <a:t> </a:t>
            </a:r>
            <a:r>
              <a:rPr lang="en-US" sz="2400" dirty="0" err="1">
                <a:latin typeface="Tw Cen MT" panose="020B0602020104020603" pitchFamily="34" charset="0"/>
              </a:rPr>
              <a:t>gratuita</a:t>
            </a:r>
            <a:r>
              <a:rPr lang="en-US" sz="2400" dirty="0">
                <a:latin typeface="Tw Cen MT" panose="020B0602020104020603" pitchFamily="34" charset="0"/>
              </a:rPr>
              <a:t> con un </a:t>
            </a:r>
            <a:r>
              <a:rPr lang="en-US" sz="2400" dirty="0" err="1">
                <a:latin typeface="Tw Cen MT" panose="020B0602020104020603" pitchFamily="34" charset="0"/>
              </a:rPr>
              <a:t>commercialista</a:t>
            </a:r>
            <a:r>
              <a:rPr lang="en-US" sz="2400" dirty="0">
                <a:latin typeface="Tw Cen MT" panose="020B0602020104020603" pitchFamily="34" charset="0"/>
              </a:rPr>
              <a:t> a Taipei</a:t>
            </a:r>
          </a:p>
          <a:p>
            <a:pPr algn="just">
              <a:buFont typeface="Wingdings" panose="05000000000000000000" pitchFamily="2" charset="2"/>
              <a:buChar char="Ø"/>
            </a:pPr>
            <a:r>
              <a:rPr lang="en-US" sz="2400" dirty="0">
                <a:latin typeface="Tw Cen MT" panose="020B0602020104020603" pitchFamily="34" charset="0"/>
              </a:rPr>
              <a:t> Ufficio </a:t>
            </a:r>
            <a:r>
              <a:rPr lang="en-US" sz="2400" dirty="0" err="1">
                <a:latin typeface="Tw Cen MT" panose="020B0602020104020603" pitchFamily="34" charset="0"/>
              </a:rPr>
              <a:t>chiavi</a:t>
            </a:r>
            <a:r>
              <a:rPr lang="en-US" sz="2400" dirty="0">
                <a:latin typeface="Tw Cen MT" panose="020B0602020104020603" pitchFamily="34" charset="0"/>
              </a:rPr>
              <a:t> in mano </a:t>
            </a:r>
            <a:r>
              <a:rPr lang="en-US" sz="2400" dirty="0" err="1">
                <a:latin typeface="Tw Cen MT" panose="020B0602020104020603" pitchFamily="34" charset="0"/>
              </a:rPr>
              <a:t>presso</a:t>
            </a:r>
            <a:r>
              <a:rPr lang="en-US" sz="2400" dirty="0">
                <a:latin typeface="Tw Cen MT" panose="020B0602020104020603" pitchFamily="34" charset="0"/>
              </a:rPr>
              <a:t> la </a:t>
            </a:r>
            <a:r>
              <a:rPr lang="en-US" sz="2400" dirty="0" err="1">
                <a:latin typeface="Tw Cen MT" panose="020B0602020104020603" pitchFamily="34" charset="0"/>
              </a:rPr>
              <a:t>sede</a:t>
            </a:r>
            <a:r>
              <a:rPr lang="en-US" sz="2400" dirty="0">
                <a:latin typeface="Tw Cen MT" panose="020B0602020104020603" pitchFamily="34" charset="0"/>
              </a:rPr>
              <a:t> World Trade Center Taipei con un </a:t>
            </a:r>
            <a:r>
              <a:rPr lang="en-US" sz="2400" dirty="0" err="1">
                <a:latin typeface="Tw Cen MT" panose="020B0602020104020603" pitchFamily="34" charset="0"/>
              </a:rPr>
              <a:t>affitto</a:t>
            </a:r>
            <a:r>
              <a:rPr lang="en-US" sz="2400" dirty="0">
                <a:latin typeface="Tw Cen MT" panose="020B0602020104020603" pitchFamily="34" charset="0"/>
              </a:rPr>
              <a:t> a </a:t>
            </a:r>
            <a:r>
              <a:rPr lang="en-US" sz="2400" dirty="0" err="1">
                <a:latin typeface="Tw Cen MT" panose="020B0602020104020603" pitchFamily="34" charset="0"/>
              </a:rPr>
              <a:t>tariffa</a:t>
            </a:r>
            <a:r>
              <a:rPr lang="en-US" sz="2400" dirty="0">
                <a:latin typeface="Tw Cen MT" panose="020B0602020104020603" pitchFamily="34" charset="0"/>
              </a:rPr>
              <a:t> </a:t>
            </a:r>
            <a:r>
              <a:rPr lang="en-US" sz="2400" dirty="0" err="1">
                <a:latin typeface="Tw Cen MT" panose="020B0602020104020603" pitchFamily="34" charset="0"/>
              </a:rPr>
              <a:t>agevolata</a:t>
            </a:r>
            <a:r>
              <a:rPr lang="en-US" sz="2400" dirty="0">
                <a:latin typeface="Tw Cen MT" panose="020B0602020104020603" pitchFamily="34" charset="0"/>
              </a:rPr>
              <a:t> per sei </a:t>
            </a:r>
            <a:r>
              <a:rPr lang="en-US" sz="2400" dirty="0" err="1">
                <a:latin typeface="Tw Cen MT" panose="020B0602020104020603" pitchFamily="34" charset="0"/>
              </a:rPr>
              <a:t>mesi</a:t>
            </a:r>
            <a:endParaRPr lang="it-IT" sz="2400" dirty="0">
              <a:latin typeface="Tw Cen MT" panose="020B0602020104020603" pitchFamily="34" charset="0"/>
            </a:endParaRPr>
          </a:p>
          <a:p>
            <a:pPr marL="0" indent="0" algn="just">
              <a:buNone/>
            </a:pPr>
            <a:endParaRPr lang="en-US" sz="2400" dirty="0">
              <a:latin typeface="Tw Cen MT" panose="020B0602020104020603" pitchFamily="34" charset="0"/>
            </a:endParaRPr>
          </a:p>
        </p:txBody>
      </p:sp>
      <p:sp>
        <p:nvSpPr>
          <p:cNvPr id="8" name="標題 19"/>
          <p:cNvSpPr txBox="1">
            <a:spLocks/>
          </p:cNvSpPr>
          <p:nvPr/>
        </p:nvSpPr>
        <p:spPr>
          <a:xfrm>
            <a:off x="457200" y="300652"/>
            <a:ext cx="8507288" cy="1143000"/>
          </a:xfrm>
          <a:prstGeom prst="rect">
            <a:avLst/>
          </a:prstGeom>
          <a:solidFill>
            <a:srgbClr val="0000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400"/>
              </a:lnSpc>
              <a:spcBef>
                <a:spcPct val="0"/>
              </a:spcBef>
              <a:spcAft>
                <a:spcPts val="0"/>
              </a:spcAft>
              <a:buClrTx/>
              <a:buSzTx/>
              <a:buFontTx/>
              <a:buNone/>
              <a:tabLst/>
              <a:defRPr/>
            </a:pP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Export e </a:t>
            </a:r>
            <a:r>
              <a:rPr kumimoji="0" lang="en-US" altLang="zh-TW" sz="36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Investimenti</a:t>
            </a: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 a Taiwan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0" y="300652"/>
            <a:ext cx="1154792" cy="1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830686" y="649990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4F1F4-ED13-4241-9DA9-1272B2A090C4}"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7" name="Rectangle: Rounded Corners 6">
            <a:extLst>
              <a:ext uri="{FF2B5EF4-FFF2-40B4-BE49-F238E27FC236}">
                <a16:creationId xmlns:a16="http://schemas.microsoft.com/office/drawing/2014/main" id="{682799DB-BF57-4738-A01F-B21D230F2838}"/>
              </a:ext>
            </a:extLst>
          </p:cNvPr>
          <p:cNvSpPr/>
          <p:nvPr/>
        </p:nvSpPr>
        <p:spPr>
          <a:xfrm>
            <a:off x="1403648" y="4236904"/>
            <a:ext cx="2957584" cy="1730871"/>
          </a:xfrm>
          <a:prstGeom prst="roundRect">
            <a:avLst/>
          </a:prstGeom>
          <a:blipFill>
            <a:blip r:embed="rId4" cstate="print">
              <a:extLst>
                <a:ext uri="{28A0092B-C50C-407E-A947-70E740481C1C}">
                  <a14:useLocalDpi xmlns:a14="http://schemas.microsoft.com/office/drawing/2010/main" val="0"/>
                </a:ext>
              </a:extLst>
            </a:blip>
            <a:srcRect/>
            <a:stretch>
              <a:fillRect t="-7000" b="-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Picture 4">
            <a:extLst>
              <a:ext uri="{FF2B5EF4-FFF2-40B4-BE49-F238E27FC236}">
                <a16:creationId xmlns:a16="http://schemas.microsoft.com/office/drawing/2014/main" id="{B071D770-1DF9-4774-879F-6D671689BF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1193" y="4293096"/>
            <a:ext cx="2438400" cy="1618488"/>
          </a:xfrm>
          <a:prstGeom prst="rect">
            <a:avLst/>
          </a:prstGeom>
        </p:spPr>
      </p:pic>
    </p:spTree>
    <p:extLst>
      <p:ext uri="{BB962C8B-B14F-4D97-AF65-F5344CB8AC3E}">
        <p14:creationId xmlns:p14="http://schemas.microsoft.com/office/powerpoint/2010/main" val="253303851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BC15A0-4E44-41C1-B1A4-29EE26C16EA9}"/>
              </a:ext>
            </a:extLst>
          </p:cNvPr>
          <p:cNvSpPr txBox="1"/>
          <p:nvPr/>
        </p:nvSpPr>
        <p:spPr>
          <a:xfrm>
            <a:off x="1763688" y="0"/>
            <a:ext cx="7560840" cy="3016210"/>
          </a:xfrm>
          <a:prstGeom prst="rect">
            <a:avLst/>
          </a:prstGeom>
          <a:noFill/>
        </p:spPr>
        <p:txBody>
          <a:bodyPr wrap="square" rtlCol="0">
            <a:spAutoFit/>
          </a:bodyPr>
          <a:lstStyle/>
          <a:p>
            <a:r>
              <a:rPr lang="it-IT" sz="2800" b="1" dirty="0"/>
              <a:t>Contatta i nostri uffici di Milano!</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en-US" dirty="0"/>
          </a:p>
        </p:txBody>
      </p:sp>
      <p:sp>
        <p:nvSpPr>
          <p:cNvPr id="3" name="Title 2">
            <a:extLst>
              <a:ext uri="{FF2B5EF4-FFF2-40B4-BE49-F238E27FC236}">
                <a16:creationId xmlns:a16="http://schemas.microsoft.com/office/drawing/2014/main" id="{55B0ED59-FEFB-4EE2-B8FA-DDDC82B5899D}"/>
              </a:ext>
            </a:extLst>
          </p:cNvPr>
          <p:cNvSpPr>
            <a:spLocks noGrp="1"/>
          </p:cNvSpPr>
          <p:nvPr>
            <p:ph type="title"/>
          </p:nvPr>
        </p:nvSpPr>
        <p:spPr/>
        <p:txBody>
          <a:bodyPr>
            <a:normAutofit fontScale="90000"/>
          </a:bodyPr>
          <a:lstStyle/>
          <a:p>
            <a:r>
              <a:rPr lang="en-US" sz="2700" dirty="0"/>
              <a:t>Taiwan Trade Center Milano</a:t>
            </a:r>
            <a:br>
              <a:rPr lang="en-US" dirty="0"/>
            </a:br>
            <a:r>
              <a:rPr lang="it-IT" sz="1600" dirty="0"/>
              <a:t>Via Stradivari 4 – 20131 Milano</a:t>
            </a:r>
            <a:br>
              <a:rPr lang="it-IT" sz="1600" dirty="0"/>
            </a:br>
            <a:r>
              <a:rPr lang="it-IT" sz="1600" dirty="0">
                <a:sym typeface="Wingdings" panose="05000000000000000000" pitchFamily="2" charset="2"/>
              </a:rPr>
              <a:t> </a:t>
            </a:r>
            <a:r>
              <a:rPr lang="it-IT" sz="1600" dirty="0"/>
              <a:t>milan@taitra.org.tw</a:t>
            </a:r>
            <a:br>
              <a:rPr lang="it-IT" sz="1600" dirty="0"/>
            </a:br>
            <a:r>
              <a:rPr lang="it-IT" sz="1600" dirty="0">
                <a:sym typeface="Wingdings" panose="05000000000000000000" pitchFamily="2" charset="2"/>
              </a:rPr>
              <a:t></a:t>
            </a:r>
            <a:r>
              <a:rPr lang="it-IT" sz="1600" dirty="0"/>
              <a:t> 02 20241008</a:t>
            </a:r>
            <a:br>
              <a:rPr lang="it-IT" dirty="0"/>
            </a:br>
            <a:br>
              <a:rPr lang="it-IT" dirty="0"/>
            </a:br>
            <a:br>
              <a:rPr lang="it-IT" dirty="0"/>
            </a:br>
            <a:endParaRPr lang="en-US" dirty="0"/>
          </a:p>
        </p:txBody>
      </p:sp>
    </p:spTree>
    <p:extLst>
      <p:ext uri="{BB962C8B-B14F-4D97-AF65-F5344CB8AC3E}">
        <p14:creationId xmlns:p14="http://schemas.microsoft.com/office/powerpoint/2010/main" val="110629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2CDC028-CBD3-4401-AAFF-A266DFCED1BC}"/>
              </a:ext>
            </a:extLst>
          </p:cNvPr>
          <p:cNvGraphicFramePr>
            <a:graphicFrameLocks noGrp="1"/>
          </p:cNvGraphicFramePr>
          <p:nvPr>
            <p:extLst>
              <p:ext uri="{D42A27DB-BD31-4B8C-83A1-F6EECF244321}">
                <p14:modId xmlns:p14="http://schemas.microsoft.com/office/powerpoint/2010/main" val="1276222800"/>
              </p:ext>
            </p:extLst>
          </p:nvPr>
        </p:nvGraphicFramePr>
        <p:xfrm>
          <a:off x="611560" y="665093"/>
          <a:ext cx="7920882" cy="3508104"/>
        </p:xfrm>
        <a:graphic>
          <a:graphicData uri="http://schemas.openxmlformats.org/drawingml/2006/table">
            <a:tbl>
              <a:tblPr firstRow="1" firstCol="1" bandRow="1">
                <a:tableStyleId>{5C22544A-7EE6-4342-B048-85BDC9FD1C3A}</a:tableStyleId>
              </a:tblPr>
              <a:tblGrid>
                <a:gridCol w="633769">
                  <a:extLst>
                    <a:ext uri="{9D8B030D-6E8A-4147-A177-3AD203B41FA5}">
                      <a16:colId xmlns:a16="http://schemas.microsoft.com/office/drawing/2014/main" val="1670435652"/>
                    </a:ext>
                  </a:extLst>
                </a:gridCol>
                <a:gridCol w="754798">
                  <a:extLst>
                    <a:ext uri="{9D8B030D-6E8A-4147-A177-3AD203B41FA5}">
                      <a16:colId xmlns:a16="http://schemas.microsoft.com/office/drawing/2014/main" val="968356280"/>
                    </a:ext>
                  </a:extLst>
                </a:gridCol>
                <a:gridCol w="3854258">
                  <a:extLst>
                    <a:ext uri="{9D8B030D-6E8A-4147-A177-3AD203B41FA5}">
                      <a16:colId xmlns:a16="http://schemas.microsoft.com/office/drawing/2014/main" val="431324142"/>
                    </a:ext>
                  </a:extLst>
                </a:gridCol>
                <a:gridCol w="812269">
                  <a:extLst>
                    <a:ext uri="{9D8B030D-6E8A-4147-A177-3AD203B41FA5}">
                      <a16:colId xmlns:a16="http://schemas.microsoft.com/office/drawing/2014/main" val="4105285922"/>
                    </a:ext>
                  </a:extLst>
                </a:gridCol>
                <a:gridCol w="1181482">
                  <a:extLst>
                    <a:ext uri="{9D8B030D-6E8A-4147-A177-3AD203B41FA5}">
                      <a16:colId xmlns:a16="http://schemas.microsoft.com/office/drawing/2014/main" val="3456504870"/>
                    </a:ext>
                  </a:extLst>
                </a:gridCol>
                <a:gridCol w="684306">
                  <a:extLst>
                    <a:ext uri="{9D8B030D-6E8A-4147-A177-3AD203B41FA5}">
                      <a16:colId xmlns:a16="http://schemas.microsoft.com/office/drawing/2014/main" val="2567952501"/>
                    </a:ext>
                  </a:extLst>
                </a:gridCol>
              </a:tblGrid>
              <a:tr h="417705">
                <a:tc>
                  <a:txBody>
                    <a:bodyPr/>
                    <a:lstStyle/>
                    <a:p>
                      <a:pPr algn="ctr">
                        <a:lnSpc>
                          <a:spcPct val="107000"/>
                        </a:lnSpc>
                        <a:spcAft>
                          <a:spcPts val="800"/>
                        </a:spcAft>
                      </a:pPr>
                      <a:endParaRPr lang="zh-TW" sz="8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altLang="zh-TW" sz="1200" dirty="0">
                          <a:effectLst/>
                          <a:latin typeface="Calibri" panose="020F0502020204030204" pitchFamily="34" charset="0"/>
                          <a:ea typeface="PMingLiU" panose="02020500000000000000" pitchFamily="18" charset="-120"/>
                          <a:cs typeface="Times New Roman" panose="02020603050405020304" pitchFamily="18" charset="0"/>
                        </a:rPr>
                        <a:t>HS CODE</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altLang="zh-TW" sz="1200" dirty="0">
                          <a:effectLst/>
                        </a:rPr>
                        <a:t>PRODUCT NAME</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2017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2018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VAR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extLst>
                  <a:ext uri="{0D108BD9-81ED-4DB2-BD59-A6C34878D82A}">
                    <a16:rowId xmlns:a16="http://schemas.microsoft.com/office/drawing/2014/main" val="3479768177"/>
                  </a:ext>
                </a:extLst>
              </a:tr>
              <a:tr h="662415">
                <a:tc>
                  <a:txBody>
                    <a:bodyPr/>
                    <a:lstStyle/>
                    <a:p>
                      <a:pPr algn="ctr">
                        <a:lnSpc>
                          <a:spcPct val="107000"/>
                        </a:lnSpc>
                        <a:spcAft>
                          <a:spcPts val="800"/>
                        </a:spcAft>
                      </a:pPr>
                      <a:r>
                        <a:rPr lang="it-IT" sz="1200" dirty="0">
                          <a:effectLst/>
                        </a:rPr>
                        <a:t>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7219</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nSpc>
                          <a:spcPct val="107000"/>
                        </a:lnSpc>
                        <a:spcAft>
                          <a:spcPts val="800"/>
                        </a:spcAft>
                      </a:pPr>
                      <a:r>
                        <a:rPr lang="en-US" altLang="zh-TW" sz="1200" dirty="0">
                          <a:effectLst/>
                        </a:rPr>
                        <a:t>Flat-rolled products of stainless steel, of a width of 600 mm or more</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a:effectLst/>
                        </a:rPr>
                        <a:t>229,582,843</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a:effectLst/>
                        </a:rPr>
                        <a:t>289,565,753</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26.127</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extLst>
                  <a:ext uri="{0D108BD9-81ED-4DB2-BD59-A6C34878D82A}">
                    <a16:rowId xmlns:a16="http://schemas.microsoft.com/office/drawing/2014/main" val="3810376840"/>
                  </a:ext>
                </a:extLst>
              </a:tr>
              <a:tr h="627761">
                <a:tc>
                  <a:txBody>
                    <a:bodyPr/>
                    <a:lstStyle/>
                    <a:p>
                      <a:pPr algn="ctr">
                        <a:lnSpc>
                          <a:spcPct val="107000"/>
                        </a:lnSpc>
                        <a:spcAft>
                          <a:spcPts val="800"/>
                        </a:spcAft>
                      </a:pPr>
                      <a:r>
                        <a:rPr lang="it-IT" sz="1200" dirty="0">
                          <a:effectLst/>
                        </a:rPr>
                        <a:t>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a:effectLst/>
                        </a:rPr>
                        <a:t>8714</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nSpc>
                          <a:spcPct val="107000"/>
                        </a:lnSpc>
                        <a:spcAft>
                          <a:spcPts val="800"/>
                        </a:spcAft>
                      </a:pPr>
                      <a:r>
                        <a:rPr lang="en-US" sz="1200" dirty="0">
                          <a:effectLst/>
                        </a:rPr>
                        <a:t>Parts and accessories of vehicles </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118,791,942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a:effectLst/>
                        </a:rPr>
                        <a:t>130,211,820</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9.622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extLst>
                  <a:ext uri="{0D108BD9-81ED-4DB2-BD59-A6C34878D82A}">
                    <a16:rowId xmlns:a16="http://schemas.microsoft.com/office/drawing/2014/main" val="3363435930"/>
                  </a:ext>
                </a:extLst>
              </a:tr>
              <a:tr h="627761">
                <a:tc>
                  <a:txBody>
                    <a:bodyPr/>
                    <a:lstStyle/>
                    <a:p>
                      <a:pPr algn="ctr">
                        <a:lnSpc>
                          <a:spcPct val="107000"/>
                        </a:lnSpc>
                        <a:spcAft>
                          <a:spcPts val="800"/>
                        </a:spcAft>
                      </a:pPr>
                      <a:r>
                        <a:rPr lang="it-IT" sz="1200" dirty="0">
                          <a:effectLst/>
                        </a:rPr>
                        <a:t>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a:effectLst/>
                        </a:rPr>
                        <a:t>7318</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nSpc>
                          <a:spcPct val="107000"/>
                        </a:lnSpc>
                        <a:spcAft>
                          <a:spcPts val="800"/>
                        </a:spcAft>
                      </a:pPr>
                      <a:r>
                        <a:rPr lang="en-US" altLang="zh-TW" sz="1200" dirty="0">
                          <a:effectLst/>
                        </a:rPr>
                        <a:t>Screws, bolts, nuts, screws, rivets, washers and similar articles, of iron or steel</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95,507,308</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105,387,548</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10.345</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extLst>
                  <a:ext uri="{0D108BD9-81ED-4DB2-BD59-A6C34878D82A}">
                    <a16:rowId xmlns:a16="http://schemas.microsoft.com/office/drawing/2014/main" val="4166873614"/>
                  </a:ext>
                </a:extLst>
              </a:tr>
              <a:tr h="544701">
                <a:tc>
                  <a:txBody>
                    <a:bodyPr/>
                    <a:lstStyle/>
                    <a:p>
                      <a:pPr algn="ctr">
                        <a:lnSpc>
                          <a:spcPct val="107000"/>
                        </a:lnSpc>
                        <a:spcAft>
                          <a:spcPts val="800"/>
                        </a:spcAft>
                      </a:pPr>
                      <a:r>
                        <a:rPr lang="it-IT" sz="1200" dirty="0">
                          <a:effectLst/>
                        </a:rPr>
                        <a:t>4</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a:effectLst/>
                        </a:rPr>
                        <a:t>8708</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nSpc>
                          <a:spcPct val="107000"/>
                        </a:lnSpc>
                        <a:spcAft>
                          <a:spcPts val="800"/>
                        </a:spcAft>
                      </a:pPr>
                      <a:r>
                        <a:rPr lang="en-US" sz="1200" dirty="0">
                          <a:effectLst/>
                        </a:rPr>
                        <a:t>Parts and accessories of the motor vehicles </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a:effectLst/>
                        </a:rPr>
                        <a:t>100,809,184</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a:effectLst/>
                        </a:rPr>
                        <a:t>100,543,836</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-0.263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extLst>
                  <a:ext uri="{0D108BD9-81ED-4DB2-BD59-A6C34878D82A}">
                    <a16:rowId xmlns:a16="http://schemas.microsoft.com/office/drawing/2014/main" val="2929882370"/>
                  </a:ext>
                </a:extLst>
              </a:tr>
              <a:tr h="627761">
                <a:tc>
                  <a:txBody>
                    <a:bodyPr/>
                    <a:lstStyle/>
                    <a:p>
                      <a:pPr algn="ctr">
                        <a:lnSpc>
                          <a:spcPct val="107000"/>
                        </a:lnSpc>
                        <a:spcAft>
                          <a:spcPts val="800"/>
                        </a:spcAft>
                      </a:pPr>
                      <a:r>
                        <a:rPr lang="it-IT" sz="1200" dirty="0">
                          <a:effectLst/>
                        </a:rPr>
                        <a:t>5</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a:effectLst/>
                        </a:rPr>
                        <a:t>7208</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nSpc>
                          <a:spcPct val="107000"/>
                        </a:lnSpc>
                        <a:spcAft>
                          <a:spcPts val="800"/>
                        </a:spcAft>
                      </a:pPr>
                      <a:r>
                        <a:rPr lang="en-US" sz="1200" dirty="0">
                          <a:effectLst/>
                        </a:rPr>
                        <a:t>Flat-rolled products of iron or non-alloy steel, of a width of 600 mm or more</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34,272,536</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64,717,197</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r">
                        <a:lnSpc>
                          <a:spcPct val="107000"/>
                        </a:lnSpc>
                        <a:spcAft>
                          <a:spcPts val="800"/>
                        </a:spcAft>
                      </a:pPr>
                      <a:r>
                        <a:rPr lang="it-IT" sz="1200" dirty="0">
                          <a:effectLst/>
                        </a:rPr>
                        <a:t>88.831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extLst>
                  <a:ext uri="{0D108BD9-81ED-4DB2-BD59-A6C34878D82A}">
                    <a16:rowId xmlns:a16="http://schemas.microsoft.com/office/drawing/2014/main" val="3875177455"/>
                  </a:ext>
                </a:extLst>
              </a:tr>
            </a:tbl>
          </a:graphicData>
        </a:graphic>
      </p:graphicFrame>
      <p:sp>
        <p:nvSpPr>
          <p:cNvPr id="8" name="Title 1">
            <a:extLst>
              <a:ext uri="{FF2B5EF4-FFF2-40B4-BE49-F238E27FC236}">
                <a16:creationId xmlns:a16="http://schemas.microsoft.com/office/drawing/2014/main" id="{1B709128-84E0-491F-9308-B3F86883FAEA}"/>
              </a:ext>
            </a:extLst>
          </p:cNvPr>
          <p:cNvSpPr txBox="1">
            <a:spLocks/>
          </p:cNvSpPr>
          <p:nvPr/>
        </p:nvSpPr>
        <p:spPr>
          <a:xfrm>
            <a:off x="323528" y="11857"/>
            <a:ext cx="8704634" cy="66844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TW" b="1" dirty="0">
                <a:latin typeface="Arial" panose="020B0604020202020204" pitchFamily="34" charset="0"/>
                <a:ea typeface="Dotum" panose="020B0600000101010101" pitchFamily="34" charset="-127"/>
                <a:cs typeface="Arial" panose="020B0604020202020204" pitchFamily="34" charset="0"/>
              </a:rPr>
              <a:t>Export Taiwan – Italia</a:t>
            </a:r>
            <a:endParaRPr lang="zh-TW" altLang="en-US" b="1" dirty="0">
              <a:latin typeface="Arial" panose="020B0604020202020204" pitchFamily="34" charset="0"/>
              <a:ea typeface="Dotum" panose="020B0600000101010101" pitchFamily="34" charset="-127"/>
              <a:cs typeface="Arial" panose="020B0604020202020204" pitchFamily="34" charset="0"/>
            </a:endParaRPr>
          </a:p>
        </p:txBody>
      </p:sp>
      <p:graphicFrame>
        <p:nvGraphicFramePr>
          <p:cNvPr id="9" name="Table 8">
            <a:extLst>
              <a:ext uri="{FF2B5EF4-FFF2-40B4-BE49-F238E27FC236}">
                <a16:creationId xmlns:a16="http://schemas.microsoft.com/office/drawing/2014/main" id="{663C4038-C4B3-4E28-9B83-1824C43C8195}"/>
              </a:ext>
            </a:extLst>
          </p:cNvPr>
          <p:cNvGraphicFramePr>
            <a:graphicFrameLocks noGrp="1"/>
          </p:cNvGraphicFramePr>
          <p:nvPr>
            <p:extLst>
              <p:ext uri="{D42A27DB-BD31-4B8C-83A1-F6EECF244321}">
                <p14:modId xmlns:p14="http://schemas.microsoft.com/office/powerpoint/2010/main" val="342143083"/>
              </p:ext>
            </p:extLst>
          </p:nvPr>
        </p:nvGraphicFramePr>
        <p:xfrm>
          <a:off x="628409" y="4173197"/>
          <a:ext cx="7920882" cy="2205335"/>
        </p:xfrm>
        <a:graphic>
          <a:graphicData uri="http://schemas.openxmlformats.org/drawingml/2006/table">
            <a:tbl>
              <a:tblPr firstRow="1" firstCol="1" bandRow="1"/>
              <a:tblGrid>
                <a:gridCol w="633769">
                  <a:extLst>
                    <a:ext uri="{9D8B030D-6E8A-4147-A177-3AD203B41FA5}">
                      <a16:colId xmlns:a16="http://schemas.microsoft.com/office/drawing/2014/main" val="711953821"/>
                    </a:ext>
                  </a:extLst>
                </a:gridCol>
                <a:gridCol w="754798">
                  <a:extLst>
                    <a:ext uri="{9D8B030D-6E8A-4147-A177-3AD203B41FA5}">
                      <a16:colId xmlns:a16="http://schemas.microsoft.com/office/drawing/2014/main" val="3272221447"/>
                    </a:ext>
                  </a:extLst>
                </a:gridCol>
                <a:gridCol w="3854259">
                  <a:extLst>
                    <a:ext uri="{9D8B030D-6E8A-4147-A177-3AD203B41FA5}">
                      <a16:colId xmlns:a16="http://schemas.microsoft.com/office/drawing/2014/main" val="2885660730"/>
                    </a:ext>
                  </a:extLst>
                </a:gridCol>
                <a:gridCol w="812269">
                  <a:extLst>
                    <a:ext uri="{9D8B030D-6E8A-4147-A177-3AD203B41FA5}">
                      <a16:colId xmlns:a16="http://schemas.microsoft.com/office/drawing/2014/main" val="2971291359"/>
                    </a:ext>
                  </a:extLst>
                </a:gridCol>
                <a:gridCol w="1181482">
                  <a:extLst>
                    <a:ext uri="{9D8B030D-6E8A-4147-A177-3AD203B41FA5}">
                      <a16:colId xmlns:a16="http://schemas.microsoft.com/office/drawing/2014/main" val="3421770074"/>
                    </a:ext>
                  </a:extLst>
                </a:gridCol>
                <a:gridCol w="684305">
                  <a:extLst>
                    <a:ext uri="{9D8B030D-6E8A-4147-A177-3AD203B41FA5}">
                      <a16:colId xmlns:a16="http://schemas.microsoft.com/office/drawing/2014/main" val="2227744355"/>
                    </a:ext>
                  </a:extLst>
                </a:gridCol>
              </a:tblGrid>
              <a:tr h="407931">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6</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b="0" kern="1200" dirty="0">
                          <a:solidFill>
                            <a:schemeClr val="dk1"/>
                          </a:solidFill>
                          <a:effectLst/>
                          <a:latin typeface="+mn-lt"/>
                          <a:ea typeface="+mn-ea"/>
                          <a:cs typeface="+mn-cs"/>
                        </a:rPr>
                        <a:t>8483</a:t>
                      </a:r>
                      <a:endParaRPr lang="zh-TW" altLang="en-US" sz="1200" b="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nSpc>
                          <a:spcPct val="107000"/>
                        </a:lnSpc>
                        <a:spcAft>
                          <a:spcPts val="800"/>
                        </a:spcAft>
                      </a:pPr>
                      <a:r>
                        <a:rPr lang="en-US" sz="1200" b="0" kern="1200" dirty="0">
                          <a:solidFill>
                            <a:schemeClr val="dk1"/>
                          </a:solidFill>
                          <a:effectLst/>
                          <a:latin typeface="+mn-lt"/>
                          <a:ea typeface="+mn-ea"/>
                          <a:cs typeface="+mn-cs"/>
                        </a:rPr>
                        <a:t>Transmission shafts  and cranks; bearing housings and plain shaft bearings;  gear boxes and other speed changers; clutches and shaft couplings </a:t>
                      </a:r>
                      <a:r>
                        <a:rPr lang="it-IT" sz="1200" b="0" kern="1200" dirty="0">
                          <a:solidFill>
                            <a:schemeClr val="dk1"/>
                          </a:solidFill>
                          <a:effectLst/>
                          <a:latin typeface="+mn-lt"/>
                          <a:ea typeface="+mn-ea"/>
                          <a:cs typeface="+mn-cs"/>
                        </a:rPr>
                        <a:t>                                                                                                                                                                                                                                                                                                                                                                                                                                      </a:t>
                      </a:r>
                      <a:endParaRPr lang="zh-TW" altLang="en-US" sz="1200" b="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r">
                        <a:lnSpc>
                          <a:spcPct val="107000"/>
                        </a:lnSpc>
                        <a:spcAft>
                          <a:spcPts val="800"/>
                        </a:spcAft>
                      </a:pPr>
                      <a:r>
                        <a:rPr lang="it-IT" sz="1200" b="0" kern="1200" dirty="0">
                          <a:solidFill>
                            <a:schemeClr val="dk1"/>
                          </a:solidFill>
                          <a:effectLst/>
                          <a:latin typeface="+mn-lt"/>
                          <a:ea typeface="+mn-ea"/>
                          <a:cs typeface="+mn-cs"/>
                        </a:rPr>
                        <a:t>41,140,798</a:t>
                      </a:r>
                      <a:endParaRPr lang="zh-TW" altLang="en-US" sz="1200" b="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r">
                        <a:lnSpc>
                          <a:spcPct val="107000"/>
                        </a:lnSpc>
                        <a:spcAft>
                          <a:spcPts val="800"/>
                        </a:spcAft>
                      </a:pPr>
                      <a:r>
                        <a:rPr lang="it-IT" sz="1200" b="0" kern="1200" dirty="0">
                          <a:solidFill>
                            <a:schemeClr val="dk1"/>
                          </a:solidFill>
                          <a:effectLst/>
                          <a:latin typeface="+mn-lt"/>
                          <a:ea typeface="+mn-ea"/>
                          <a:cs typeface="+mn-cs"/>
                        </a:rPr>
                        <a:t>61,004,013</a:t>
                      </a:r>
                      <a:endParaRPr lang="zh-TW" altLang="en-US" sz="1200" b="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r">
                        <a:lnSpc>
                          <a:spcPct val="107000"/>
                        </a:lnSpc>
                        <a:spcAft>
                          <a:spcPts val="800"/>
                        </a:spcAft>
                      </a:pPr>
                      <a:r>
                        <a:rPr lang="it-IT" sz="1200" b="0" kern="1200" dirty="0">
                          <a:solidFill>
                            <a:schemeClr val="dk1"/>
                          </a:solidFill>
                          <a:effectLst/>
                          <a:latin typeface="+mn-lt"/>
                          <a:ea typeface="+mn-ea"/>
                          <a:cs typeface="+mn-cs"/>
                        </a:rPr>
                        <a:t>48.281</a:t>
                      </a:r>
                      <a:endParaRPr lang="zh-TW" altLang="en-US" sz="1200" b="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67170274"/>
                  </a:ext>
                </a:extLst>
              </a:tr>
              <a:tr h="443697">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7</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ctr">
                        <a:lnSpc>
                          <a:spcPct val="107000"/>
                        </a:lnSpc>
                        <a:spcAft>
                          <a:spcPts val="800"/>
                        </a:spcAft>
                      </a:pPr>
                      <a:r>
                        <a:rPr lang="it-IT" sz="1200" kern="1200">
                          <a:solidFill>
                            <a:schemeClr val="dk1"/>
                          </a:solidFill>
                          <a:effectLst/>
                          <a:latin typeface="+mn-lt"/>
                          <a:ea typeface="+mn-ea"/>
                          <a:cs typeface="+mn-cs"/>
                        </a:rPr>
                        <a:t>8457</a:t>
                      </a:r>
                      <a:endParaRPr lang="zh-TW" altLang="en-US" sz="1200" kern="120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nSpc>
                          <a:spcPct val="107000"/>
                        </a:lnSpc>
                        <a:spcAft>
                          <a:spcPts val="800"/>
                        </a:spcAft>
                      </a:pPr>
                      <a:r>
                        <a:rPr lang="en-US" sz="1200" kern="1200" dirty="0">
                          <a:solidFill>
                            <a:schemeClr val="dk1"/>
                          </a:solidFill>
                          <a:effectLst/>
                          <a:latin typeface="+mn-lt"/>
                          <a:ea typeface="+mn-ea"/>
                          <a:cs typeface="+mn-cs"/>
                        </a:rPr>
                        <a:t>Machining centers, unit construction machines for working metal</a:t>
                      </a:r>
                      <a:r>
                        <a:rPr lang="it-IT" sz="1200" kern="1200" dirty="0">
                          <a:solidFill>
                            <a:schemeClr val="dk1"/>
                          </a:solidFill>
                          <a:effectLst/>
                          <a:latin typeface="+mn-lt"/>
                          <a:ea typeface="+mn-ea"/>
                          <a:cs typeface="+mn-cs"/>
                        </a:rPr>
                        <a:t>                                                                                                                                                                                                                                                                                                                                                                                                                           </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54,756,121</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60,847,606</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11.125</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05516786"/>
                  </a:ext>
                </a:extLst>
              </a:tr>
              <a:tr h="393861">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8</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ctr">
                        <a:lnSpc>
                          <a:spcPct val="107000"/>
                        </a:lnSpc>
                        <a:spcAft>
                          <a:spcPts val="800"/>
                        </a:spcAft>
                      </a:pPr>
                      <a:r>
                        <a:rPr lang="it-IT" sz="1200" kern="1200">
                          <a:solidFill>
                            <a:schemeClr val="dk1"/>
                          </a:solidFill>
                          <a:effectLst/>
                          <a:latin typeface="+mn-lt"/>
                          <a:ea typeface="+mn-ea"/>
                          <a:cs typeface="+mn-cs"/>
                        </a:rPr>
                        <a:t>8711</a:t>
                      </a:r>
                      <a:endParaRPr lang="zh-TW" altLang="en-US" sz="1200" kern="120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nSpc>
                          <a:spcPct val="107000"/>
                        </a:lnSpc>
                        <a:spcAft>
                          <a:spcPts val="800"/>
                        </a:spcAft>
                      </a:pPr>
                      <a:r>
                        <a:rPr lang="en-US" altLang="zh-TW" sz="1200" kern="1200" dirty="0">
                          <a:solidFill>
                            <a:schemeClr val="dk1"/>
                          </a:solidFill>
                          <a:effectLst/>
                          <a:latin typeface="+mn-lt"/>
                          <a:ea typeface="+mn-ea"/>
                          <a:cs typeface="+mn-cs"/>
                        </a:rPr>
                        <a:t>Motorcycles and cycles</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53,538,238</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a:solidFill>
                            <a:schemeClr val="dk1"/>
                          </a:solidFill>
                          <a:effectLst/>
                          <a:latin typeface="+mn-lt"/>
                          <a:ea typeface="+mn-ea"/>
                          <a:cs typeface="+mn-cs"/>
                        </a:rPr>
                        <a:t>60,612,799</a:t>
                      </a:r>
                      <a:endParaRPr lang="zh-TW" altLang="en-US" sz="1200" kern="120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a:solidFill>
                            <a:schemeClr val="dk1"/>
                          </a:solidFill>
                          <a:effectLst/>
                          <a:latin typeface="+mn-lt"/>
                          <a:ea typeface="+mn-ea"/>
                          <a:cs typeface="+mn-cs"/>
                        </a:rPr>
                        <a:t>13.214</a:t>
                      </a:r>
                      <a:endParaRPr lang="zh-TW" altLang="en-US" sz="1200" kern="120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35346636"/>
                  </a:ext>
                </a:extLst>
              </a:tr>
              <a:tr h="357244">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9</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ctr">
                        <a:lnSpc>
                          <a:spcPct val="107000"/>
                        </a:lnSpc>
                        <a:spcAft>
                          <a:spcPts val="800"/>
                        </a:spcAft>
                      </a:pPr>
                      <a:r>
                        <a:rPr lang="it-IT" sz="1200" kern="1200" dirty="0">
                          <a:solidFill>
                            <a:schemeClr val="dk1"/>
                          </a:solidFill>
                          <a:effectLst/>
                          <a:latin typeface="+mn-lt"/>
                          <a:ea typeface="+mn-ea"/>
                          <a:cs typeface="+mn-cs"/>
                        </a:rPr>
                        <a:t>8411</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nSpc>
                          <a:spcPct val="107000"/>
                        </a:lnSpc>
                        <a:spcAft>
                          <a:spcPts val="800"/>
                        </a:spcAft>
                      </a:pPr>
                      <a:r>
                        <a:rPr lang="it-IT"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Turbo-jets, turbo-propellers and other gas turbines</a:t>
                      </a:r>
                      <a:r>
                        <a:rPr lang="it-IT" sz="1200" kern="1200" dirty="0">
                          <a:solidFill>
                            <a:schemeClr val="dk1"/>
                          </a:solidFill>
                          <a:effectLst/>
                          <a:latin typeface="+mn-lt"/>
                          <a:ea typeface="+mn-ea"/>
                          <a:cs typeface="+mn-cs"/>
                        </a:rPr>
                        <a:t>                                                                                                                                                                                                                                                                                                                               </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56,725,996</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47,497,410</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a:solidFill>
                            <a:schemeClr val="dk1"/>
                          </a:solidFill>
                          <a:effectLst/>
                          <a:latin typeface="+mn-lt"/>
                          <a:ea typeface="+mn-ea"/>
                          <a:cs typeface="+mn-cs"/>
                        </a:rPr>
                        <a:t>-16.269</a:t>
                      </a:r>
                      <a:endParaRPr lang="zh-TW" altLang="en-US" sz="1200" kern="120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327293730"/>
                  </a:ext>
                </a:extLst>
              </a:tr>
              <a:tr h="432048">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10</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ctr">
                        <a:lnSpc>
                          <a:spcPct val="107000"/>
                        </a:lnSpc>
                        <a:spcAft>
                          <a:spcPts val="800"/>
                        </a:spcAft>
                      </a:pPr>
                      <a:r>
                        <a:rPr lang="it-IT" sz="1200" kern="1200">
                          <a:solidFill>
                            <a:schemeClr val="dk1"/>
                          </a:solidFill>
                          <a:effectLst/>
                          <a:latin typeface="+mn-lt"/>
                          <a:ea typeface="+mn-ea"/>
                          <a:cs typeface="+mn-cs"/>
                        </a:rPr>
                        <a:t>8517</a:t>
                      </a:r>
                      <a:endParaRPr lang="zh-TW" altLang="en-US" sz="1200" kern="120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nSpc>
                          <a:spcPct val="107000"/>
                        </a:lnSpc>
                        <a:spcAft>
                          <a:spcPts val="800"/>
                        </a:spcAft>
                      </a:pPr>
                      <a:r>
                        <a:rPr lang="en-US" altLang="zh-TW" sz="1200" kern="1200" dirty="0">
                          <a:solidFill>
                            <a:schemeClr val="dk1"/>
                          </a:solidFill>
                          <a:effectLst/>
                          <a:latin typeface="+mn-lt"/>
                          <a:ea typeface="+mn-ea"/>
                          <a:cs typeface="+mn-cs"/>
                        </a:rPr>
                        <a:t>Telephone sets, other apparatus for the transmission or reception of voice, images or other data</a:t>
                      </a:r>
                      <a:r>
                        <a:rPr lang="it-IT" sz="1200" kern="1200" dirty="0">
                          <a:solidFill>
                            <a:schemeClr val="dk1"/>
                          </a:solidFill>
                          <a:effectLst/>
                          <a:latin typeface="+mn-lt"/>
                          <a:ea typeface="+mn-ea"/>
                          <a:cs typeface="+mn-cs"/>
                        </a:rPr>
                        <a:t>                                                                                                                                                                                                                                                                                                                                 </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39,021,998</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47,454,832</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800" rtl="0" eaLnBrk="1" latinLnBrk="0" hangingPunct="1">
                        <a:defRPr sz="1350" kern="1200">
                          <a:solidFill>
                            <a:schemeClr val="dk1"/>
                          </a:solidFill>
                          <a:latin typeface="Tw Cen MT"/>
                        </a:defRPr>
                      </a:lvl1pPr>
                      <a:lvl2pPr marL="342900" algn="l" defTabSz="685800" rtl="0" eaLnBrk="1" latinLnBrk="0" hangingPunct="1">
                        <a:defRPr sz="1350" kern="1200">
                          <a:solidFill>
                            <a:schemeClr val="dk1"/>
                          </a:solidFill>
                          <a:latin typeface="Tw Cen MT"/>
                        </a:defRPr>
                      </a:lvl2pPr>
                      <a:lvl3pPr marL="685800" algn="l" defTabSz="685800" rtl="0" eaLnBrk="1" latinLnBrk="0" hangingPunct="1">
                        <a:defRPr sz="1350" kern="1200">
                          <a:solidFill>
                            <a:schemeClr val="dk1"/>
                          </a:solidFill>
                          <a:latin typeface="Tw Cen MT"/>
                        </a:defRPr>
                      </a:lvl3pPr>
                      <a:lvl4pPr marL="1028700" algn="l" defTabSz="685800" rtl="0" eaLnBrk="1" latinLnBrk="0" hangingPunct="1">
                        <a:defRPr sz="1350" kern="1200">
                          <a:solidFill>
                            <a:schemeClr val="dk1"/>
                          </a:solidFill>
                          <a:latin typeface="Tw Cen MT"/>
                        </a:defRPr>
                      </a:lvl4pPr>
                      <a:lvl5pPr marL="1371600" algn="l" defTabSz="685800" rtl="0" eaLnBrk="1" latinLnBrk="0" hangingPunct="1">
                        <a:defRPr sz="1350" kern="1200">
                          <a:solidFill>
                            <a:schemeClr val="dk1"/>
                          </a:solidFill>
                          <a:latin typeface="Tw Cen MT"/>
                        </a:defRPr>
                      </a:lvl5pPr>
                      <a:lvl6pPr marL="1714500" algn="l" defTabSz="685800" rtl="0" eaLnBrk="1" latinLnBrk="0" hangingPunct="1">
                        <a:defRPr sz="1350" kern="1200">
                          <a:solidFill>
                            <a:schemeClr val="dk1"/>
                          </a:solidFill>
                          <a:latin typeface="Tw Cen MT"/>
                        </a:defRPr>
                      </a:lvl6pPr>
                      <a:lvl7pPr marL="2057400" algn="l" defTabSz="685800" rtl="0" eaLnBrk="1" latinLnBrk="0" hangingPunct="1">
                        <a:defRPr sz="1350" kern="1200">
                          <a:solidFill>
                            <a:schemeClr val="dk1"/>
                          </a:solidFill>
                          <a:latin typeface="Tw Cen MT"/>
                        </a:defRPr>
                      </a:lvl7pPr>
                      <a:lvl8pPr marL="2400300" algn="l" defTabSz="685800" rtl="0" eaLnBrk="1" latinLnBrk="0" hangingPunct="1">
                        <a:defRPr sz="1350" kern="1200">
                          <a:solidFill>
                            <a:schemeClr val="dk1"/>
                          </a:solidFill>
                          <a:latin typeface="Tw Cen MT"/>
                        </a:defRPr>
                      </a:lvl8pPr>
                      <a:lvl9pPr marL="2743200" algn="l" defTabSz="685800" rtl="0" eaLnBrk="1" latinLnBrk="0" hangingPunct="1">
                        <a:defRPr sz="1350" kern="1200">
                          <a:solidFill>
                            <a:schemeClr val="dk1"/>
                          </a:solidFill>
                          <a:latin typeface="Tw Cen MT"/>
                        </a:defRPr>
                      </a:lvl9pPr>
                    </a:lstStyle>
                    <a:p>
                      <a:pPr algn="r">
                        <a:lnSpc>
                          <a:spcPct val="107000"/>
                        </a:lnSpc>
                        <a:spcAft>
                          <a:spcPts val="800"/>
                        </a:spcAft>
                      </a:pPr>
                      <a:r>
                        <a:rPr lang="it-IT" sz="1200" kern="1200" dirty="0">
                          <a:solidFill>
                            <a:schemeClr val="dk1"/>
                          </a:solidFill>
                          <a:effectLst/>
                          <a:latin typeface="+mn-lt"/>
                          <a:ea typeface="+mn-ea"/>
                          <a:cs typeface="+mn-cs"/>
                        </a:rPr>
                        <a:t>21.610</a:t>
                      </a:r>
                      <a:endParaRPr lang="zh-TW" altLang="en-US" sz="1200" kern="1200" dirty="0">
                        <a:solidFill>
                          <a:schemeClr val="dk1"/>
                        </a:solidFill>
                        <a:effectLst/>
                        <a:latin typeface="+mn-lt"/>
                        <a:ea typeface="+mn-ea"/>
                        <a:cs typeface="+mn-cs"/>
                      </a:endParaRPr>
                    </a:p>
                  </a:txBody>
                  <a:tcPr marL="13335" marR="1333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11295675"/>
                  </a:ext>
                </a:extLst>
              </a:tr>
            </a:tbl>
          </a:graphicData>
        </a:graphic>
      </p:graphicFrame>
      <p:sp>
        <p:nvSpPr>
          <p:cNvPr id="10" name="Title 1">
            <a:extLst>
              <a:ext uri="{FF2B5EF4-FFF2-40B4-BE49-F238E27FC236}">
                <a16:creationId xmlns:a16="http://schemas.microsoft.com/office/drawing/2014/main" id="{7A627766-0024-48A7-A993-97F63C797CF9}"/>
              </a:ext>
            </a:extLst>
          </p:cNvPr>
          <p:cNvSpPr txBox="1">
            <a:spLocks/>
          </p:cNvSpPr>
          <p:nvPr/>
        </p:nvSpPr>
        <p:spPr>
          <a:xfrm>
            <a:off x="576655" y="6525344"/>
            <a:ext cx="4519655" cy="144016"/>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rPr>
              <a:t>Resources:</a:t>
            </a:r>
            <a:r>
              <a:rPr lang="zh-TW" altLang="en-US"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rPr>
              <a:t> </a:t>
            </a:r>
            <a:r>
              <a:rPr lang="en-US" altLang="zh-TW"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rPr>
              <a:t>Customs Administration, Ministry of Finance of Taiwan</a:t>
            </a:r>
            <a:endParaRPr lang="zh-TW" altLang="en-US"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endParaRPr>
          </a:p>
        </p:txBody>
      </p:sp>
    </p:spTree>
    <p:extLst>
      <p:ext uri="{BB962C8B-B14F-4D97-AF65-F5344CB8AC3E}">
        <p14:creationId xmlns:p14="http://schemas.microsoft.com/office/powerpoint/2010/main" val="362412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2CDC028-CBD3-4401-AAFF-A266DFCED1BC}"/>
              </a:ext>
            </a:extLst>
          </p:cNvPr>
          <p:cNvGraphicFramePr>
            <a:graphicFrameLocks noGrp="1"/>
          </p:cNvGraphicFramePr>
          <p:nvPr>
            <p:extLst>
              <p:ext uri="{D42A27DB-BD31-4B8C-83A1-F6EECF244321}">
                <p14:modId xmlns:p14="http://schemas.microsoft.com/office/powerpoint/2010/main" val="1907926389"/>
              </p:ext>
            </p:extLst>
          </p:nvPr>
        </p:nvGraphicFramePr>
        <p:xfrm>
          <a:off x="611560" y="665093"/>
          <a:ext cx="7920882" cy="2928257"/>
        </p:xfrm>
        <a:graphic>
          <a:graphicData uri="http://schemas.openxmlformats.org/drawingml/2006/table">
            <a:tbl>
              <a:tblPr firstRow="1" firstCol="1" bandRow="1">
                <a:tableStyleId>{5C22544A-7EE6-4342-B048-85BDC9FD1C3A}</a:tableStyleId>
              </a:tblPr>
              <a:tblGrid>
                <a:gridCol w="633769">
                  <a:extLst>
                    <a:ext uri="{9D8B030D-6E8A-4147-A177-3AD203B41FA5}">
                      <a16:colId xmlns:a16="http://schemas.microsoft.com/office/drawing/2014/main" val="1670435652"/>
                    </a:ext>
                  </a:extLst>
                </a:gridCol>
                <a:gridCol w="754798">
                  <a:extLst>
                    <a:ext uri="{9D8B030D-6E8A-4147-A177-3AD203B41FA5}">
                      <a16:colId xmlns:a16="http://schemas.microsoft.com/office/drawing/2014/main" val="968356280"/>
                    </a:ext>
                  </a:extLst>
                </a:gridCol>
                <a:gridCol w="3854258">
                  <a:extLst>
                    <a:ext uri="{9D8B030D-6E8A-4147-A177-3AD203B41FA5}">
                      <a16:colId xmlns:a16="http://schemas.microsoft.com/office/drawing/2014/main" val="431324142"/>
                    </a:ext>
                  </a:extLst>
                </a:gridCol>
                <a:gridCol w="812269">
                  <a:extLst>
                    <a:ext uri="{9D8B030D-6E8A-4147-A177-3AD203B41FA5}">
                      <a16:colId xmlns:a16="http://schemas.microsoft.com/office/drawing/2014/main" val="4105285922"/>
                    </a:ext>
                  </a:extLst>
                </a:gridCol>
                <a:gridCol w="1181482">
                  <a:extLst>
                    <a:ext uri="{9D8B030D-6E8A-4147-A177-3AD203B41FA5}">
                      <a16:colId xmlns:a16="http://schemas.microsoft.com/office/drawing/2014/main" val="3456504870"/>
                    </a:ext>
                  </a:extLst>
                </a:gridCol>
                <a:gridCol w="684306">
                  <a:extLst>
                    <a:ext uri="{9D8B030D-6E8A-4147-A177-3AD203B41FA5}">
                      <a16:colId xmlns:a16="http://schemas.microsoft.com/office/drawing/2014/main" val="2567952501"/>
                    </a:ext>
                  </a:extLst>
                </a:gridCol>
              </a:tblGrid>
              <a:tr h="417705">
                <a:tc>
                  <a:txBody>
                    <a:bodyPr/>
                    <a:lstStyle/>
                    <a:p>
                      <a:pPr algn="ctr">
                        <a:lnSpc>
                          <a:spcPct val="107000"/>
                        </a:lnSpc>
                        <a:spcAft>
                          <a:spcPts val="800"/>
                        </a:spcAft>
                      </a:pPr>
                      <a:endParaRPr lang="zh-TW" sz="8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altLang="zh-TW" sz="1200" dirty="0">
                          <a:effectLst/>
                          <a:latin typeface="Calibri" panose="020F0502020204030204" pitchFamily="34" charset="0"/>
                          <a:ea typeface="PMingLiU" panose="02020500000000000000" pitchFamily="18" charset="-120"/>
                          <a:cs typeface="Times New Roman" panose="02020603050405020304" pitchFamily="18" charset="0"/>
                        </a:rPr>
                        <a:t>HS CODE</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altLang="zh-TW" sz="1200" dirty="0">
                          <a:effectLst/>
                        </a:rPr>
                        <a:t>PRODUCT NAME</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2017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2018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VAR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extLst>
                  <a:ext uri="{0D108BD9-81ED-4DB2-BD59-A6C34878D82A}">
                    <a16:rowId xmlns:a16="http://schemas.microsoft.com/office/drawing/2014/main" val="3479768177"/>
                  </a:ext>
                </a:extLst>
              </a:tr>
              <a:tr h="401986">
                <a:tc>
                  <a:txBody>
                    <a:bodyPr/>
                    <a:lstStyle/>
                    <a:p>
                      <a:pPr algn="ctr">
                        <a:lnSpc>
                          <a:spcPct val="107000"/>
                        </a:lnSpc>
                        <a:spcAft>
                          <a:spcPts val="800"/>
                        </a:spcAft>
                      </a:pPr>
                      <a:r>
                        <a:rPr lang="it-IT" sz="1200" dirty="0">
                          <a:effectLst/>
                        </a:rPr>
                        <a:t>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8542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nSpc>
                          <a:spcPct val="107000"/>
                        </a:lnSpc>
                        <a:spcAft>
                          <a:spcPts val="800"/>
                        </a:spcAft>
                      </a:pPr>
                      <a:r>
                        <a:rPr lang="it-IT" sz="1200" dirty="0">
                          <a:effectLst/>
                        </a:rPr>
                        <a:t>Electronic integrated circuits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345,513,922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371,458,710</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7.509</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810376840"/>
                  </a:ext>
                </a:extLst>
              </a:tr>
              <a:tr h="627761">
                <a:tc>
                  <a:txBody>
                    <a:bodyPr/>
                    <a:lstStyle/>
                    <a:p>
                      <a:pPr algn="ctr">
                        <a:lnSpc>
                          <a:spcPct val="107000"/>
                        </a:lnSpc>
                        <a:spcAft>
                          <a:spcPts val="800"/>
                        </a:spcAft>
                      </a:pPr>
                      <a:r>
                        <a:rPr lang="it-IT" sz="1200" dirty="0">
                          <a:effectLst/>
                        </a:rPr>
                        <a:t>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dirty="0">
                          <a:effectLst/>
                        </a:rPr>
                        <a:t>4202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nSpc>
                          <a:spcPct val="107000"/>
                        </a:lnSpc>
                        <a:spcAft>
                          <a:spcPts val="800"/>
                        </a:spcAft>
                      </a:pPr>
                      <a:r>
                        <a:rPr lang="it-IT" sz="1200" dirty="0">
                          <a:effectLst/>
                        </a:rPr>
                        <a:t>Trunks, suit-cases, </a:t>
                      </a:r>
                      <a:r>
                        <a:rPr lang="it-IT" sz="1200" dirty="0" err="1">
                          <a:effectLst/>
                        </a:rPr>
                        <a:t>handbags</a:t>
                      </a:r>
                      <a:r>
                        <a:rPr lang="it-IT" sz="1200" dirty="0">
                          <a:effectLst/>
                        </a:rPr>
                        <a:t>, </a:t>
                      </a:r>
                      <a:r>
                        <a:rPr lang="it-IT" sz="1200" dirty="0" err="1">
                          <a:effectLst/>
                        </a:rPr>
                        <a:t>wallets</a:t>
                      </a:r>
                      <a:r>
                        <a:rPr lang="it-IT" sz="1200" dirty="0">
                          <a:effectLst/>
                        </a:rPr>
                        <a:t>, </a:t>
                      </a:r>
                      <a:r>
                        <a:rPr lang="it-IT" sz="1200" dirty="0" err="1">
                          <a:effectLst/>
                        </a:rPr>
                        <a:t>jewellery</a:t>
                      </a:r>
                      <a:r>
                        <a:rPr lang="it-IT" sz="1200" dirty="0">
                          <a:effectLst/>
                        </a:rPr>
                        <a:t> boxes of leather or of composition leather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163,479,832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182,590,778</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11.690</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363435930"/>
                  </a:ext>
                </a:extLst>
              </a:tr>
              <a:tr h="308343">
                <a:tc>
                  <a:txBody>
                    <a:bodyPr/>
                    <a:lstStyle/>
                    <a:p>
                      <a:pPr algn="ctr">
                        <a:lnSpc>
                          <a:spcPct val="107000"/>
                        </a:lnSpc>
                        <a:spcAft>
                          <a:spcPts val="800"/>
                        </a:spcAft>
                      </a:pPr>
                      <a:r>
                        <a:rPr lang="it-IT" sz="1200" dirty="0">
                          <a:effectLst/>
                        </a:rPr>
                        <a:t>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a:effectLst/>
                        </a:rPr>
                        <a:t>2901</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nSpc>
                          <a:spcPct val="107000"/>
                        </a:lnSpc>
                        <a:spcAft>
                          <a:spcPts val="800"/>
                        </a:spcAft>
                      </a:pPr>
                      <a:r>
                        <a:rPr lang="it-IT" sz="1200" dirty="0">
                          <a:effectLst/>
                        </a:rPr>
                        <a:t>Acyclic hydrocarbons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128,116,534</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a:effectLst/>
                        </a:rPr>
                        <a:t>171,699,210</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34.018</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166873614"/>
                  </a:ext>
                </a:extLst>
              </a:tr>
              <a:tr h="544701">
                <a:tc>
                  <a:txBody>
                    <a:bodyPr/>
                    <a:lstStyle/>
                    <a:p>
                      <a:pPr algn="ctr">
                        <a:lnSpc>
                          <a:spcPct val="107000"/>
                        </a:lnSpc>
                        <a:spcAft>
                          <a:spcPts val="800"/>
                        </a:spcAft>
                      </a:pPr>
                      <a:r>
                        <a:rPr lang="it-IT" sz="1200" dirty="0">
                          <a:effectLst/>
                        </a:rPr>
                        <a:t>4</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a:effectLst/>
                        </a:rPr>
                        <a:t>3004</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nSpc>
                          <a:spcPct val="107000"/>
                        </a:lnSpc>
                        <a:spcAft>
                          <a:spcPts val="800"/>
                        </a:spcAft>
                      </a:pPr>
                      <a:r>
                        <a:rPr lang="en-US" sz="1200" dirty="0">
                          <a:effectLst/>
                        </a:rPr>
                        <a:t>Medicaments consisting of mixed or unmixed products for therapeutic or prophylactic use </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a:effectLst/>
                        </a:rPr>
                        <a:t>151,995,603</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a:effectLst/>
                        </a:rPr>
                        <a:t>171,559,815</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12.872</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929882370"/>
                  </a:ext>
                </a:extLst>
              </a:tr>
              <a:tr h="627761">
                <a:tc>
                  <a:txBody>
                    <a:bodyPr/>
                    <a:lstStyle/>
                    <a:p>
                      <a:pPr algn="ctr">
                        <a:lnSpc>
                          <a:spcPct val="107000"/>
                        </a:lnSpc>
                        <a:spcAft>
                          <a:spcPts val="800"/>
                        </a:spcAft>
                      </a:pPr>
                      <a:r>
                        <a:rPr lang="it-IT" sz="1200" dirty="0">
                          <a:effectLst/>
                        </a:rPr>
                        <a:t>5</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tc>
                <a:tc>
                  <a:txBody>
                    <a:bodyPr/>
                    <a:lstStyle/>
                    <a:p>
                      <a:pPr algn="ctr">
                        <a:lnSpc>
                          <a:spcPct val="107000"/>
                        </a:lnSpc>
                        <a:spcAft>
                          <a:spcPts val="800"/>
                        </a:spcAft>
                      </a:pPr>
                      <a:r>
                        <a:rPr lang="it-IT" sz="1200">
                          <a:effectLst/>
                        </a:rPr>
                        <a:t>9030</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nSpc>
                          <a:spcPct val="107000"/>
                        </a:lnSpc>
                        <a:spcAft>
                          <a:spcPts val="800"/>
                        </a:spcAft>
                      </a:pPr>
                      <a:r>
                        <a:rPr lang="en-US" altLang="zh-TW" sz="1200" dirty="0">
                          <a:effectLst/>
                        </a:rPr>
                        <a:t>Oscilloscopes, spectrum analyzers and other instruments and apparatus for measuring electrical quantities, alpha, beta, gamma, X-ray</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78,958,803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86,960,798</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tc>
                  <a:txBody>
                    <a:bodyPr/>
                    <a:lstStyle/>
                    <a:p>
                      <a:pPr algn="r">
                        <a:lnSpc>
                          <a:spcPct val="107000"/>
                        </a:lnSpc>
                        <a:spcAft>
                          <a:spcPts val="800"/>
                        </a:spcAft>
                      </a:pPr>
                      <a:r>
                        <a:rPr lang="it-IT" sz="1200" dirty="0">
                          <a:effectLst/>
                        </a:rPr>
                        <a:t>10.134</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875177455"/>
                  </a:ext>
                </a:extLst>
              </a:tr>
            </a:tbl>
          </a:graphicData>
        </a:graphic>
      </p:graphicFrame>
      <p:sp>
        <p:nvSpPr>
          <p:cNvPr id="8" name="Title 1">
            <a:extLst>
              <a:ext uri="{FF2B5EF4-FFF2-40B4-BE49-F238E27FC236}">
                <a16:creationId xmlns:a16="http://schemas.microsoft.com/office/drawing/2014/main" id="{1B709128-84E0-491F-9308-B3F86883FAEA}"/>
              </a:ext>
            </a:extLst>
          </p:cNvPr>
          <p:cNvSpPr txBox="1">
            <a:spLocks/>
          </p:cNvSpPr>
          <p:nvPr/>
        </p:nvSpPr>
        <p:spPr>
          <a:xfrm>
            <a:off x="323528" y="11857"/>
            <a:ext cx="8704634" cy="66844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zh-TW" b="1" dirty="0">
                <a:latin typeface="Arial" panose="020B0604020202020204" pitchFamily="34" charset="0"/>
                <a:ea typeface="Dotum" panose="020B0600000101010101" pitchFamily="34" charset="-127"/>
                <a:cs typeface="Arial" panose="020B0604020202020204" pitchFamily="34" charset="0"/>
              </a:rPr>
              <a:t>Export Italia – Taiwan</a:t>
            </a:r>
            <a:endParaRPr lang="zh-TW" altLang="en-US" b="1" dirty="0">
              <a:latin typeface="Arial" panose="020B0604020202020204" pitchFamily="34" charset="0"/>
              <a:ea typeface="Dotum" panose="020B0600000101010101" pitchFamily="34" charset="-127"/>
              <a:cs typeface="Arial" panose="020B0604020202020204" pitchFamily="34" charset="0"/>
            </a:endParaRPr>
          </a:p>
        </p:txBody>
      </p:sp>
      <p:graphicFrame>
        <p:nvGraphicFramePr>
          <p:cNvPr id="9" name="Table 8">
            <a:extLst>
              <a:ext uri="{FF2B5EF4-FFF2-40B4-BE49-F238E27FC236}">
                <a16:creationId xmlns:a16="http://schemas.microsoft.com/office/drawing/2014/main" id="{663C4038-C4B3-4E28-9B83-1824C43C8195}"/>
              </a:ext>
            </a:extLst>
          </p:cNvPr>
          <p:cNvGraphicFramePr>
            <a:graphicFrameLocks noGrp="1"/>
          </p:cNvGraphicFramePr>
          <p:nvPr>
            <p:extLst>
              <p:ext uri="{D42A27DB-BD31-4B8C-83A1-F6EECF244321}">
                <p14:modId xmlns:p14="http://schemas.microsoft.com/office/powerpoint/2010/main" val="1104621791"/>
              </p:ext>
            </p:extLst>
          </p:nvPr>
        </p:nvGraphicFramePr>
        <p:xfrm>
          <a:off x="615179" y="3612292"/>
          <a:ext cx="7920882" cy="2230869"/>
        </p:xfrm>
        <a:graphic>
          <a:graphicData uri="http://schemas.openxmlformats.org/drawingml/2006/table">
            <a:tbl>
              <a:tblPr firstRow="1" firstCol="1" bandRow="1"/>
              <a:tblGrid>
                <a:gridCol w="633769">
                  <a:extLst>
                    <a:ext uri="{9D8B030D-6E8A-4147-A177-3AD203B41FA5}">
                      <a16:colId xmlns:a16="http://schemas.microsoft.com/office/drawing/2014/main" val="711953821"/>
                    </a:ext>
                  </a:extLst>
                </a:gridCol>
                <a:gridCol w="754798">
                  <a:extLst>
                    <a:ext uri="{9D8B030D-6E8A-4147-A177-3AD203B41FA5}">
                      <a16:colId xmlns:a16="http://schemas.microsoft.com/office/drawing/2014/main" val="3272221447"/>
                    </a:ext>
                  </a:extLst>
                </a:gridCol>
                <a:gridCol w="3854259">
                  <a:extLst>
                    <a:ext uri="{9D8B030D-6E8A-4147-A177-3AD203B41FA5}">
                      <a16:colId xmlns:a16="http://schemas.microsoft.com/office/drawing/2014/main" val="2885660730"/>
                    </a:ext>
                  </a:extLst>
                </a:gridCol>
                <a:gridCol w="812269">
                  <a:extLst>
                    <a:ext uri="{9D8B030D-6E8A-4147-A177-3AD203B41FA5}">
                      <a16:colId xmlns:a16="http://schemas.microsoft.com/office/drawing/2014/main" val="2971291359"/>
                    </a:ext>
                  </a:extLst>
                </a:gridCol>
                <a:gridCol w="1181482">
                  <a:extLst>
                    <a:ext uri="{9D8B030D-6E8A-4147-A177-3AD203B41FA5}">
                      <a16:colId xmlns:a16="http://schemas.microsoft.com/office/drawing/2014/main" val="3421770074"/>
                    </a:ext>
                  </a:extLst>
                </a:gridCol>
                <a:gridCol w="684305">
                  <a:extLst>
                    <a:ext uri="{9D8B030D-6E8A-4147-A177-3AD203B41FA5}">
                      <a16:colId xmlns:a16="http://schemas.microsoft.com/office/drawing/2014/main" val="2227744355"/>
                    </a:ext>
                  </a:extLst>
                </a:gridCol>
              </a:tblGrid>
              <a:tr h="216024">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6</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p>
                      <a:pPr algn="ctr">
                        <a:lnSpc>
                          <a:spcPct val="107000"/>
                        </a:lnSpc>
                        <a:spcAft>
                          <a:spcPts val="800"/>
                        </a:spcAft>
                      </a:pPr>
                      <a:r>
                        <a:rPr lang="it-IT" sz="1200" dirty="0">
                          <a:effectLst/>
                        </a:rPr>
                        <a:t>8703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nSpc>
                          <a:spcPct val="107000"/>
                        </a:lnSpc>
                        <a:spcAft>
                          <a:spcPts val="800"/>
                        </a:spcAft>
                      </a:pPr>
                      <a:r>
                        <a:rPr lang="en-US" altLang="zh-TW" sz="1200" dirty="0">
                          <a:effectLst/>
                        </a:rPr>
                        <a:t>Motor cars and other motor vehicles principally designed for the transport of persons, including station wagons and racing cars</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lnSpc>
                          <a:spcPct val="107000"/>
                        </a:lnSpc>
                        <a:spcAft>
                          <a:spcPts val="800"/>
                        </a:spcAft>
                      </a:pPr>
                      <a:r>
                        <a:rPr lang="it-IT" sz="1200" dirty="0">
                          <a:effectLst/>
                        </a:rPr>
                        <a:t>93,880,395</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a:lnSpc>
                          <a:spcPct val="107000"/>
                        </a:lnSpc>
                        <a:spcAft>
                          <a:spcPts val="800"/>
                        </a:spcAft>
                      </a:pPr>
                      <a:r>
                        <a:rPr lang="it-IT" sz="1200" dirty="0">
                          <a:effectLst/>
                        </a:rPr>
                        <a:t>86,208,777</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r">
                        <a:lnSpc>
                          <a:spcPct val="107000"/>
                        </a:lnSpc>
                        <a:spcAft>
                          <a:spcPts val="800"/>
                        </a:spcAft>
                      </a:pPr>
                      <a:r>
                        <a:rPr lang="it-IT" sz="1200" b="0" kern="1200" dirty="0">
                          <a:solidFill>
                            <a:schemeClr val="dk1"/>
                          </a:solidFill>
                          <a:effectLst/>
                          <a:latin typeface="+mn-lt"/>
                          <a:ea typeface="+mn-ea"/>
                          <a:cs typeface="+mn-cs"/>
                        </a:rPr>
                        <a:t>48.281</a:t>
                      </a:r>
                      <a:endParaRPr lang="zh-TW" altLang="en-US" sz="1200" b="0" kern="1200" dirty="0">
                        <a:solidFill>
                          <a:schemeClr val="dk1"/>
                        </a:solidFill>
                        <a:effectLst/>
                        <a:latin typeface="+mn-lt"/>
                        <a:ea typeface="+mn-ea"/>
                        <a:cs typeface="+mn-cs"/>
                      </a:endParaRPr>
                    </a:p>
                  </a:txBody>
                  <a:tcPr marL="13335" marR="1333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67170274"/>
                  </a:ext>
                </a:extLst>
              </a:tr>
              <a:tr h="443697">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7</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07000"/>
                        </a:lnSpc>
                        <a:spcAft>
                          <a:spcPts val="800"/>
                        </a:spcAft>
                      </a:pPr>
                      <a:r>
                        <a:rPr lang="it-IT" sz="1200" dirty="0">
                          <a:effectLst/>
                        </a:rPr>
                        <a:t>9899</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nSpc>
                          <a:spcPct val="107000"/>
                        </a:lnSpc>
                        <a:spcAft>
                          <a:spcPts val="800"/>
                        </a:spcAft>
                      </a:pPr>
                      <a:r>
                        <a:rPr lang="it-IT" altLang="zh-TW" sz="1200" dirty="0">
                          <a:effectLst/>
                        </a:rPr>
                        <a:t>MISCELLANEOUS</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lnSpc>
                          <a:spcPct val="107000"/>
                        </a:lnSpc>
                        <a:spcAft>
                          <a:spcPts val="800"/>
                        </a:spcAft>
                      </a:pPr>
                      <a:r>
                        <a:rPr lang="it-IT" sz="1200" dirty="0">
                          <a:effectLst/>
                        </a:rPr>
                        <a:t>68,873,069</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lnSpc>
                          <a:spcPct val="107000"/>
                        </a:lnSpc>
                        <a:spcAft>
                          <a:spcPts val="800"/>
                        </a:spcAft>
                      </a:pPr>
                      <a:r>
                        <a:rPr lang="it-IT" sz="1200">
                          <a:effectLst/>
                        </a:rPr>
                        <a:t>60,049,019</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lnSpc>
                          <a:spcPct val="107000"/>
                        </a:lnSpc>
                        <a:spcAft>
                          <a:spcPts val="800"/>
                        </a:spcAft>
                      </a:pPr>
                      <a:r>
                        <a:rPr lang="it-IT" sz="1200">
                          <a:effectLst/>
                        </a:rPr>
                        <a:t>-12.812</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05516786"/>
                  </a:ext>
                </a:extLst>
              </a:tr>
              <a:tr h="393861">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8</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07000"/>
                        </a:lnSpc>
                        <a:spcAft>
                          <a:spcPts val="800"/>
                        </a:spcAft>
                      </a:pPr>
                      <a:r>
                        <a:rPr lang="it-IT" sz="1200" dirty="0">
                          <a:effectLst/>
                        </a:rPr>
                        <a:t>7113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nSpc>
                          <a:spcPct val="107000"/>
                        </a:lnSpc>
                        <a:spcAft>
                          <a:spcPts val="800"/>
                        </a:spcAft>
                      </a:pPr>
                      <a:r>
                        <a:rPr lang="en-US" sz="1200" dirty="0">
                          <a:effectLst/>
                        </a:rPr>
                        <a:t>Article of </a:t>
                      </a:r>
                      <a:r>
                        <a:rPr lang="en-US" sz="1200" dirty="0" err="1">
                          <a:effectLst/>
                        </a:rPr>
                        <a:t>jewellery</a:t>
                      </a:r>
                      <a:r>
                        <a:rPr lang="en-US" sz="1200" dirty="0">
                          <a:effectLst/>
                        </a:rPr>
                        <a:t> and parts thereof, of precious metal or of metal clad with precious metal</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lnSpc>
                          <a:spcPct val="107000"/>
                        </a:lnSpc>
                        <a:spcAft>
                          <a:spcPts val="800"/>
                        </a:spcAft>
                      </a:pPr>
                      <a:r>
                        <a:rPr lang="it-IT" sz="1200" dirty="0">
                          <a:effectLst/>
                        </a:rPr>
                        <a:t>46,351,683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lnSpc>
                          <a:spcPct val="107000"/>
                        </a:lnSpc>
                        <a:spcAft>
                          <a:spcPts val="800"/>
                        </a:spcAft>
                      </a:pPr>
                      <a:r>
                        <a:rPr lang="it-IT" sz="1200" dirty="0">
                          <a:effectLst/>
                        </a:rPr>
                        <a:t>50,192,941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lnSpc>
                          <a:spcPct val="107000"/>
                        </a:lnSpc>
                        <a:spcAft>
                          <a:spcPts val="800"/>
                        </a:spcAft>
                      </a:pPr>
                      <a:r>
                        <a:rPr lang="it-IT" sz="1200">
                          <a:effectLst/>
                        </a:rPr>
                        <a:t>8.287</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35346636"/>
                  </a:ext>
                </a:extLst>
              </a:tr>
              <a:tr h="357244">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9</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07000"/>
                        </a:lnSpc>
                        <a:spcAft>
                          <a:spcPts val="800"/>
                        </a:spcAft>
                      </a:pPr>
                      <a:r>
                        <a:rPr lang="it-IT" sz="1200" dirty="0">
                          <a:effectLst/>
                        </a:rPr>
                        <a:t>6403</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nSpc>
                          <a:spcPct val="107000"/>
                        </a:lnSpc>
                        <a:spcAft>
                          <a:spcPts val="800"/>
                        </a:spcAft>
                      </a:pPr>
                      <a:r>
                        <a:rPr lang="en-US" sz="1200" dirty="0">
                          <a:effectLst/>
                        </a:rPr>
                        <a:t>Footwear with outer soles of rubber, plastics, leather or composition leather and uppers of leather</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lnSpc>
                          <a:spcPct val="107000"/>
                        </a:lnSpc>
                        <a:spcAft>
                          <a:spcPts val="800"/>
                        </a:spcAft>
                      </a:pPr>
                      <a:r>
                        <a:rPr lang="it-IT" sz="1200">
                          <a:effectLst/>
                        </a:rPr>
                        <a:t>51,801,543</a:t>
                      </a:r>
                      <a:endParaRPr lang="zh-TW" sz="120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lnSpc>
                          <a:spcPct val="107000"/>
                        </a:lnSpc>
                        <a:spcAft>
                          <a:spcPts val="800"/>
                        </a:spcAft>
                      </a:pPr>
                      <a:r>
                        <a:rPr lang="it-IT" sz="1200" dirty="0">
                          <a:effectLst/>
                        </a:rPr>
                        <a:t>48,195,849</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r">
                        <a:lnSpc>
                          <a:spcPct val="107000"/>
                        </a:lnSpc>
                        <a:spcAft>
                          <a:spcPts val="800"/>
                        </a:spcAft>
                      </a:pPr>
                      <a:r>
                        <a:rPr lang="it-IT" sz="1200" dirty="0">
                          <a:effectLst/>
                        </a:rPr>
                        <a:t>-6.961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327293730"/>
                  </a:ext>
                </a:extLst>
              </a:tr>
              <a:tr h="432048">
                <a:tc>
                  <a:txBody>
                    <a:bodyPr/>
                    <a:lstStyle>
                      <a:lvl1pPr marL="0" algn="l" defTabSz="685800" rtl="0" eaLnBrk="1" latinLnBrk="0" hangingPunct="1">
                        <a:defRPr sz="1350" b="1" kern="1200">
                          <a:solidFill>
                            <a:schemeClr val="lt1"/>
                          </a:solidFill>
                          <a:latin typeface="Tw Cen MT"/>
                        </a:defRPr>
                      </a:lvl1pPr>
                      <a:lvl2pPr marL="342900" algn="l" defTabSz="685800" rtl="0" eaLnBrk="1" latinLnBrk="0" hangingPunct="1">
                        <a:defRPr sz="1350" b="1" kern="1200">
                          <a:solidFill>
                            <a:schemeClr val="lt1"/>
                          </a:solidFill>
                          <a:latin typeface="Tw Cen MT"/>
                        </a:defRPr>
                      </a:lvl2pPr>
                      <a:lvl3pPr marL="685800" algn="l" defTabSz="685800" rtl="0" eaLnBrk="1" latinLnBrk="0" hangingPunct="1">
                        <a:defRPr sz="1350" b="1" kern="1200">
                          <a:solidFill>
                            <a:schemeClr val="lt1"/>
                          </a:solidFill>
                          <a:latin typeface="Tw Cen MT"/>
                        </a:defRPr>
                      </a:lvl3pPr>
                      <a:lvl4pPr marL="1028700" algn="l" defTabSz="685800" rtl="0" eaLnBrk="1" latinLnBrk="0" hangingPunct="1">
                        <a:defRPr sz="1350" b="1" kern="1200">
                          <a:solidFill>
                            <a:schemeClr val="lt1"/>
                          </a:solidFill>
                          <a:latin typeface="Tw Cen MT"/>
                        </a:defRPr>
                      </a:lvl4pPr>
                      <a:lvl5pPr marL="1371600" algn="l" defTabSz="685800" rtl="0" eaLnBrk="1" latinLnBrk="0" hangingPunct="1">
                        <a:defRPr sz="1350" b="1" kern="1200">
                          <a:solidFill>
                            <a:schemeClr val="lt1"/>
                          </a:solidFill>
                          <a:latin typeface="Tw Cen MT"/>
                        </a:defRPr>
                      </a:lvl5pPr>
                      <a:lvl6pPr marL="1714500" algn="l" defTabSz="685800" rtl="0" eaLnBrk="1" latinLnBrk="0" hangingPunct="1">
                        <a:defRPr sz="1350" b="1" kern="1200">
                          <a:solidFill>
                            <a:schemeClr val="lt1"/>
                          </a:solidFill>
                          <a:latin typeface="Tw Cen MT"/>
                        </a:defRPr>
                      </a:lvl6pPr>
                      <a:lvl7pPr marL="2057400" algn="l" defTabSz="685800" rtl="0" eaLnBrk="1" latinLnBrk="0" hangingPunct="1">
                        <a:defRPr sz="1350" b="1" kern="1200">
                          <a:solidFill>
                            <a:schemeClr val="lt1"/>
                          </a:solidFill>
                          <a:latin typeface="Tw Cen MT"/>
                        </a:defRPr>
                      </a:lvl7pPr>
                      <a:lvl8pPr marL="2400300" algn="l" defTabSz="685800" rtl="0" eaLnBrk="1" latinLnBrk="0" hangingPunct="1">
                        <a:defRPr sz="1350" b="1" kern="1200">
                          <a:solidFill>
                            <a:schemeClr val="lt1"/>
                          </a:solidFill>
                          <a:latin typeface="Tw Cen MT"/>
                        </a:defRPr>
                      </a:lvl8pPr>
                      <a:lvl9pPr marL="2743200" algn="l" defTabSz="685800" rtl="0" eaLnBrk="1" latinLnBrk="0" hangingPunct="1">
                        <a:defRPr sz="1350" b="1" kern="1200">
                          <a:solidFill>
                            <a:schemeClr val="lt1"/>
                          </a:solidFill>
                          <a:latin typeface="Tw Cen MT"/>
                        </a:defRPr>
                      </a:lvl9pPr>
                    </a:lstStyle>
                    <a:p>
                      <a:pPr algn="ctr">
                        <a:lnSpc>
                          <a:spcPct val="107000"/>
                        </a:lnSpc>
                        <a:spcAft>
                          <a:spcPts val="800"/>
                        </a:spcAft>
                      </a:pPr>
                      <a:r>
                        <a:rPr lang="it-IT" sz="1200" dirty="0">
                          <a:effectLst/>
                        </a:rPr>
                        <a:t>10</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3335" marR="1333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07000"/>
                        </a:lnSpc>
                        <a:spcAft>
                          <a:spcPts val="800"/>
                        </a:spcAft>
                      </a:pPr>
                      <a:r>
                        <a:rPr lang="it-IT" sz="1200" dirty="0">
                          <a:effectLst/>
                        </a:rPr>
                        <a:t>8411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nSpc>
                          <a:spcPct val="107000"/>
                        </a:lnSpc>
                        <a:spcAft>
                          <a:spcPts val="800"/>
                        </a:spcAft>
                      </a:pPr>
                      <a:r>
                        <a:rPr lang="en-US" sz="1200" dirty="0">
                          <a:effectLst/>
                        </a:rPr>
                        <a:t>Turbo-jets, turbo-propellers and other gas turbines</a:t>
                      </a:r>
                      <a:r>
                        <a:rPr lang="it-IT" sz="1200" dirty="0">
                          <a:effectLst/>
                        </a:rPr>
                        <a:t>                                                                                                                                                                                                                                                                                                                                                                                                                                                                                       </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lnSpc>
                          <a:spcPct val="107000"/>
                        </a:lnSpc>
                        <a:spcAft>
                          <a:spcPts val="800"/>
                        </a:spcAft>
                      </a:pPr>
                      <a:r>
                        <a:rPr lang="it-IT" sz="1200" dirty="0">
                          <a:effectLst/>
                        </a:rPr>
                        <a:t>12,284,214</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lnSpc>
                          <a:spcPct val="107000"/>
                        </a:lnSpc>
                        <a:spcAft>
                          <a:spcPts val="800"/>
                        </a:spcAft>
                      </a:pPr>
                      <a:r>
                        <a:rPr lang="it-IT" sz="1200" dirty="0">
                          <a:effectLst/>
                        </a:rPr>
                        <a:t>31,327,371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r">
                        <a:lnSpc>
                          <a:spcPct val="107000"/>
                        </a:lnSpc>
                        <a:spcAft>
                          <a:spcPts val="800"/>
                        </a:spcAft>
                      </a:pPr>
                      <a:r>
                        <a:rPr lang="it-IT" sz="1200" dirty="0">
                          <a:effectLst/>
                        </a:rPr>
                        <a:t>155.021</a:t>
                      </a:r>
                      <a:endParaRPr lang="zh-TW" sz="1200" dirty="0">
                        <a:effectLst/>
                        <a:latin typeface="Calibri" panose="020F0502020204030204" pitchFamily="34" charset="0"/>
                        <a:ea typeface="PMingLiU" panose="02020500000000000000" pitchFamily="18" charset="-120"/>
                        <a:cs typeface="Times New Roman" panose="02020603050405020304" pitchFamily="18" charset="0"/>
                      </a:endParaRPr>
                    </a:p>
                  </a:txBody>
                  <a:tcPr marL="17780" marR="177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11295675"/>
                  </a:ext>
                </a:extLst>
              </a:tr>
            </a:tbl>
          </a:graphicData>
        </a:graphic>
      </p:graphicFrame>
      <p:sp>
        <p:nvSpPr>
          <p:cNvPr id="10" name="Title 1">
            <a:extLst>
              <a:ext uri="{FF2B5EF4-FFF2-40B4-BE49-F238E27FC236}">
                <a16:creationId xmlns:a16="http://schemas.microsoft.com/office/drawing/2014/main" id="{7A627766-0024-48A7-A993-97F63C797CF9}"/>
              </a:ext>
            </a:extLst>
          </p:cNvPr>
          <p:cNvSpPr txBox="1">
            <a:spLocks/>
          </p:cNvSpPr>
          <p:nvPr/>
        </p:nvSpPr>
        <p:spPr>
          <a:xfrm>
            <a:off x="539552" y="6022741"/>
            <a:ext cx="4519655" cy="144016"/>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rPr>
              <a:t>Resources:</a:t>
            </a:r>
            <a:r>
              <a:rPr lang="zh-TW" altLang="en-US"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rPr>
              <a:t> </a:t>
            </a:r>
            <a:r>
              <a:rPr lang="en-US" altLang="zh-TW"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rPr>
              <a:t>Customs Administration, Ministry of Finance of Taiwan</a:t>
            </a:r>
            <a:endParaRPr lang="zh-TW" altLang="en-US" sz="1100" i="1" dirty="0">
              <a:solidFill>
                <a:schemeClr val="bg2">
                  <a:lumMod val="25000"/>
                </a:schemeClr>
              </a:solidFill>
              <a:latin typeface="Calibri" panose="020F0502020204030204" pitchFamily="34" charset="0"/>
              <a:ea typeface="Dotum" panose="020B0600000101010101" pitchFamily="34" charset="-127"/>
              <a:cs typeface="Calibri" panose="020F0502020204030204" pitchFamily="34" charset="0"/>
            </a:endParaRPr>
          </a:p>
        </p:txBody>
      </p:sp>
    </p:spTree>
    <p:extLst>
      <p:ext uri="{BB962C8B-B14F-4D97-AF65-F5344CB8AC3E}">
        <p14:creationId xmlns:p14="http://schemas.microsoft.com/office/powerpoint/2010/main" val="372065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BC15A0-4E44-41C1-B1A4-29EE26C16EA9}"/>
              </a:ext>
            </a:extLst>
          </p:cNvPr>
          <p:cNvSpPr txBox="1"/>
          <p:nvPr/>
        </p:nvSpPr>
        <p:spPr>
          <a:xfrm>
            <a:off x="107504" y="332656"/>
            <a:ext cx="7560840" cy="3016210"/>
          </a:xfrm>
          <a:prstGeom prst="rect">
            <a:avLst/>
          </a:prstGeom>
          <a:noFill/>
        </p:spPr>
        <p:txBody>
          <a:bodyPr wrap="square" rtlCol="0">
            <a:spAutoFit/>
          </a:bodyPr>
          <a:lstStyle/>
          <a:p>
            <a:r>
              <a:rPr lang="it-IT" sz="2800" b="1" dirty="0"/>
              <a:t>TAITRA </a:t>
            </a:r>
            <a:r>
              <a:rPr lang="it-IT" sz="2800" b="1" dirty="0" err="1"/>
              <a:t>Branch</a:t>
            </a:r>
            <a:r>
              <a:rPr lang="it-IT" sz="2800" b="1" dirty="0"/>
              <a:t> Office in Italy</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en-US" dirty="0"/>
          </a:p>
        </p:txBody>
      </p:sp>
      <p:sp>
        <p:nvSpPr>
          <p:cNvPr id="3" name="Title 2">
            <a:extLst>
              <a:ext uri="{FF2B5EF4-FFF2-40B4-BE49-F238E27FC236}">
                <a16:creationId xmlns:a16="http://schemas.microsoft.com/office/drawing/2014/main" id="{55B0ED59-FEFB-4EE2-B8FA-DDDC82B5899D}"/>
              </a:ext>
            </a:extLst>
          </p:cNvPr>
          <p:cNvSpPr>
            <a:spLocks noGrp="1"/>
          </p:cNvSpPr>
          <p:nvPr>
            <p:ph type="title"/>
          </p:nvPr>
        </p:nvSpPr>
        <p:spPr/>
        <p:txBody>
          <a:bodyPr>
            <a:normAutofit fontScale="90000"/>
          </a:bodyPr>
          <a:lstStyle/>
          <a:p>
            <a:r>
              <a:rPr lang="en-US" dirty="0"/>
              <a:t>Taiwan Trade Center Milano</a:t>
            </a:r>
            <a:br>
              <a:rPr lang="en-US" dirty="0"/>
            </a:br>
            <a:br>
              <a:rPr lang="it-IT" sz="1600" dirty="0"/>
            </a:br>
            <a:br>
              <a:rPr lang="it-IT" dirty="0"/>
            </a:br>
            <a:br>
              <a:rPr lang="it-IT" dirty="0"/>
            </a:br>
            <a:br>
              <a:rPr lang="it-IT" dirty="0"/>
            </a:br>
            <a:endParaRPr lang="en-US" dirty="0"/>
          </a:p>
        </p:txBody>
      </p:sp>
    </p:spTree>
    <p:extLst>
      <p:ext uri="{BB962C8B-B14F-4D97-AF65-F5344CB8AC3E}">
        <p14:creationId xmlns:p14="http://schemas.microsoft.com/office/powerpoint/2010/main" val="251376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手繪多邊形 4"/>
          <p:cNvSpPr/>
          <p:nvPr/>
        </p:nvSpPr>
        <p:spPr>
          <a:xfrm>
            <a:off x="248661" y="1417638"/>
            <a:ext cx="8229600" cy="5422913"/>
          </a:xfrm>
          <a:custGeom>
            <a:avLst/>
            <a:gdLst>
              <a:gd name="connsiteX0" fmla="*/ 0 w 8229600"/>
              <a:gd name="connsiteY0" fmla="*/ 122572 h 1225720"/>
              <a:gd name="connsiteX1" fmla="*/ 122572 w 8229600"/>
              <a:gd name="connsiteY1" fmla="*/ 0 h 1225720"/>
              <a:gd name="connsiteX2" fmla="*/ 8107028 w 8229600"/>
              <a:gd name="connsiteY2" fmla="*/ 0 h 1225720"/>
              <a:gd name="connsiteX3" fmla="*/ 8229600 w 8229600"/>
              <a:gd name="connsiteY3" fmla="*/ 122572 h 1225720"/>
              <a:gd name="connsiteX4" fmla="*/ 8229600 w 8229600"/>
              <a:gd name="connsiteY4" fmla="*/ 1103148 h 1225720"/>
              <a:gd name="connsiteX5" fmla="*/ 8107028 w 8229600"/>
              <a:gd name="connsiteY5" fmla="*/ 1225720 h 1225720"/>
              <a:gd name="connsiteX6" fmla="*/ 122572 w 8229600"/>
              <a:gd name="connsiteY6" fmla="*/ 1225720 h 1225720"/>
              <a:gd name="connsiteX7" fmla="*/ 0 w 8229600"/>
              <a:gd name="connsiteY7" fmla="*/ 1103148 h 1225720"/>
              <a:gd name="connsiteX8" fmla="*/ 0 w 8229600"/>
              <a:gd name="connsiteY8" fmla="*/ 122572 h 122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225720">
                <a:moveTo>
                  <a:pt x="0" y="122572"/>
                </a:moveTo>
                <a:cubicBezTo>
                  <a:pt x="0" y="54877"/>
                  <a:pt x="54877" y="0"/>
                  <a:pt x="122572" y="0"/>
                </a:cubicBezTo>
                <a:lnTo>
                  <a:pt x="8107028" y="0"/>
                </a:lnTo>
                <a:cubicBezTo>
                  <a:pt x="8174723" y="0"/>
                  <a:pt x="8229600" y="54877"/>
                  <a:pt x="8229600" y="122572"/>
                </a:cubicBezTo>
                <a:lnTo>
                  <a:pt x="8229600" y="1103148"/>
                </a:lnTo>
                <a:cubicBezTo>
                  <a:pt x="8229600" y="1170843"/>
                  <a:pt x="8174723" y="1225720"/>
                  <a:pt x="8107028" y="1225720"/>
                </a:cubicBezTo>
                <a:lnTo>
                  <a:pt x="122572" y="1225720"/>
                </a:lnTo>
                <a:cubicBezTo>
                  <a:pt x="54877" y="1225720"/>
                  <a:pt x="0" y="1170843"/>
                  <a:pt x="0" y="1103148"/>
                </a:cubicBezTo>
                <a:lnTo>
                  <a:pt x="0" y="122572"/>
                </a:lnTo>
                <a:close/>
              </a:path>
            </a:pathLst>
          </a:custGeom>
          <a:solidFill>
            <a:schemeClr val="accent2">
              <a:lumMod val="20000"/>
              <a:lumOff val="80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1832" tIns="53340" rIns="53341" bIns="53340" numCol="1" spcCol="1270" anchor="t" anchorCtr="0">
            <a:noAutofit/>
          </a:bodyPr>
          <a:lstStyle/>
          <a:p>
            <a:pPr marL="342900" indent="-342900" defTabSz="622300">
              <a:lnSpc>
                <a:spcPts val="3840"/>
              </a:lnSpc>
              <a:spcBef>
                <a:spcPts val="1200"/>
              </a:spcBef>
              <a:spcAft>
                <a:spcPts val="1200"/>
              </a:spcAft>
              <a:buFont typeface="Wingdings" panose="05000000000000000000" pitchFamily="2" charset="2"/>
              <a:buChar char="q"/>
            </a:pPr>
            <a:endParaRPr lang="en-US" altLang="zh-TW" sz="2400" kern="0" dirty="0">
              <a:solidFill>
                <a:srgbClr val="000066"/>
              </a:solidFill>
            </a:endParaRPr>
          </a:p>
          <a:p>
            <a:pPr marL="342900" indent="-342900" defTabSz="622300">
              <a:lnSpc>
                <a:spcPts val="3840"/>
              </a:lnSpc>
              <a:spcBef>
                <a:spcPts val="1200"/>
              </a:spcBef>
              <a:spcAft>
                <a:spcPts val="1200"/>
              </a:spcAft>
              <a:buFont typeface="Wingdings" panose="05000000000000000000" pitchFamily="2" charset="2"/>
              <a:buChar char="q"/>
            </a:pPr>
            <a:r>
              <a:rPr lang="en-US" altLang="zh-TW" sz="2000" kern="0" dirty="0">
                <a:solidFill>
                  <a:srgbClr val="000066"/>
                </a:solidFill>
                <a:latin typeface="Arial" panose="020B0604020202020204" pitchFamily="34" charset="0"/>
                <a:cs typeface="Arial" panose="020B0604020202020204" pitchFamily="34" charset="0"/>
              </a:rPr>
              <a:t> </a:t>
            </a:r>
            <a:r>
              <a:rPr lang="en-US" altLang="zh-TW" sz="2000" kern="0" dirty="0" err="1">
                <a:solidFill>
                  <a:srgbClr val="000066"/>
                </a:solidFill>
                <a:cs typeface="Arial" panose="020B0604020202020204" pitchFamily="34" charset="0"/>
              </a:rPr>
              <a:t>Incentivi</a:t>
            </a:r>
            <a:r>
              <a:rPr lang="en-US" altLang="zh-TW" sz="2000" kern="0" dirty="0">
                <a:solidFill>
                  <a:srgbClr val="000066"/>
                </a:solidFill>
                <a:cs typeface="Arial" panose="020B0604020202020204" pitchFamily="34" charset="0"/>
              </a:rPr>
              <a:t> </a:t>
            </a:r>
            <a:r>
              <a:rPr lang="en-US" altLang="zh-TW" sz="2000" kern="0" dirty="0" err="1">
                <a:solidFill>
                  <a:srgbClr val="000066"/>
                </a:solidFill>
                <a:cs typeface="Arial" panose="020B0604020202020204" pitchFamily="34" charset="0"/>
              </a:rPr>
              <a:t>alla</a:t>
            </a:r>
            <a:r>
              <a:rPr lang="en-US" altLang="zh-TW" sz="2000" kern="0" dirty="0">
                <a:solidFill>
                  <a:srgbClr val="000066"/>
                </a:solidFill>
                <a:cs typeface="Arial" panose="020B0604020202020204" pitchFamily="34" charset="0"/>
              </a:rPr>
              <a:t> </a:t>
            </a:r>
            <a:r>
              <a:rPr lang="en-US" altLang="zh-TW" sz="2000" kern="0" dirty="0" err="1">
                <a:solidFill>
                  <a:srgbClr val="000066"/>
                </a:solidFill>
                <a:cs typeface="Arial" panose="020B0604020202020204" pitchFamily="34" charset="0"/>
              </a:rPr>
              <a:t>visita</a:t>
            </a:r>
            <a:r>
              <a:rPr lang="en-US" altLang="zh-TW" sz="2000" kern="0" dirty="0">
                <a:solidFill>
                  <a:srgbClr val="000066"/>
                </a:solidFill>
                <a:cs typeface="Arial" panose="020B0604020202020204" pitchFamily="34" charset="0"/>
              </a:rPr>
              <a:t> </a:t>
            </a:r>
            <a:r>
              <a:rPr lang="en-US" altLang="zh-TW" sz="2000" kern="0" dirty="0" err="1">
                <a:solidFill>
                  <a:srgbClr val="000066"/>
                </a:solidFill>
                <a:cs typeface="Arial" panose="020B0604020202020204" pitchFamily="34" charset="0"/>
              </a:rPr>
              <a:t>presso</a:t>
            </a:r>
            <a:r>
              <a:rPr lang="en-US" altLang="zh-TW" sz="2000" kern="0" dirty="0">
                <a:solidFill>
                  <a:srgbClr val="000066"/>
                </a:solidFill>
                <a:cs typeface="Arial" panose="020B0604020202020204" pitchFamily="34" charset="0"/>
              </a:rPr>
              <a:t> le </a:t>
            </a:r>
            <a:r>
              <a:rPr lang="en-US" altLang="zh-TW" sz="2000" kern="0" dirty="0" err="1">
                <a:solidFill>
                  <a:srgbClr val="000066"/>
                </a:solidFill>
                <a:cs typeface="Arial" panose="020B0604020202020204" pitchFamily="34" charset="0"/>
              </a:rPr>
              <a:t>Fiere</a:t>
            </a:r>
            <a:r>
              <a:rPr lang="en-US" altLang="zh-TW" sz="2000" kern="0" dirty="0">
                <a:solidFill>
                  <a:srgbClr val="000066"/>
                </a:solidFill>
                <a:cs typeface="Arial" panose="020B0604020202020204" pitchFamily="34" charset="0"/>
              </a:rPr>
              <a:t> </a:t>
            </a:r>
            <a:r>
              <a:rPr lang="en-US" altLang="zh-TW" sz="2000" kern="0" dirty="0" err="1">
                <a:solidFill>
                  <a:srgbClr val="000066"/>
                </a:solidFill>
                <a:cs typeface="Arial" panose="020B0604020202020204" pitchFamily="34" charset="0"/>
              </a:rPr>
              <a:t>Internazionali</a:t>
            </a:r>
            <a:r>
              <a:rPr lang="en-US" altLang="zh-TW" sz="2000" kern="0" dirty="0">
                <a:solidFill>
                  <a:srgbClr val="000066"/>
                </a:solidFill>
                <a:cs typeface="Arial" panose="020B0604020202020204" pitchFamily="34" charset="0"/>
              </a:rPr>
              <a:t> di Taiwan</a:t>
            </a:r>
          </a:p>
          <a:p>
            <a:pPr marL="457200" indent="-457200" defTabSz="622300">
              <a:lnSpc>
                <a:spcPts val="3840"/>
              </a:lnSpc>
              <a:spcBef>
                <a:spcPts val="1200"/>
              </a:spcBef>
              <a:spcAft>
                <a:spcPts val="1200"/>
              </a:spcAft>
              <a:buFont typeface="Wingdings" panose="05000000000000000000" pitchFamily="2" charset="2"/>
              <a:buChar char="q"/>
            </a:pPr>
            <a:r>
              <a:rPr lang="en-US" altLang="zh-TW" sz="2000" kern="0" dirty="0" err="1">
                <a:solidFill>
                  <a:srgbClr val="000066"/>
                </a:solidFill>
                <a:cs typeface="Arial" panose="020B0604020202020204" pitchFamily="34" charset="0"/>
              </a:rPr>
              <a:t>Incentivi</a:t>
            </a:r>
            <a:r>
              <a:rPr lang="en-US" altLang="zh-TW" sz="2000" kern="0" dirty="0">
                <a:solidFill>
                  <a:srgbClr val="000066"/>
                </a:solidFill>
                <a:cs typeface="Arial" panose="020B0604020202020204" pitchFamily="34" charset="0"/>
              </a:rPr>
              <a:t> per </a:t>
            </a:r>
            <a:r>
              <a:rPr lang="en-US" altLang="zh-TW" sz="2000" kern="0" dirty="0" err="1">
                <a:solidFill>
                  <a:srgbClr val="000066"/>
                </a:solidFill>
                <a:cs typeface="Arial" panose="020B0604020202020204" pitchFamily="34" charset="0"/>
              </a:rPr>
              <a:t>gli</a:t>
            </a:r>
            <a:r>
              <a:rPr lang="en-US" altLang="zh-TW" sz="2000" kern="0" dirty="0">
                <a:solidFill>
                  <a:srgbClr val="000066"/>
                </a:solidFill>
                <a:cs typeface="Arial" panose="020B0604020202020204" pitchFamily="34" charset="0"/>
              </a:rPr>
              <a:t> </a:t>
            </a:r>
            <a:r>
              <a:rPr lang="en-US" altLang="zh-TW" sz="2000" kern="0" dirty="0" err="1">
                <a:solidFill>
                  <a:srgbClr val="000066"/>
                </a:solidFill>
                <a:cs typeface="Arial" panose="020B0604020202020204" pitchFamily="34" charset="0"/>
              </a:rPr>
              <a:t>approvvigionamenti</a:t>
            </a:r>
            <a:r>
              <a:rPr lang="en-US" altLang="zh-TW" sz="2000" kern="0" dirty="0">
                <a:solidFill>
                  <a:srgbClr val="000066"/>
                </a:solidFill>
                <a:cs typeface="Arial" panose="020B0604020202020204" pitchFamily="34" charset="0"/>
              </a:rPr>
              <a:t> a Taiwan</a:t>
            </a:r>
          </a:p>
          <a:p>
            <a:pPr marL="457200" indent="-457200" defTabSz="622300">
              <a:lnSpc>
                <a:spcPts val="3840"/>
              </a:lnSpc>
              <a:spcBef>
                <a:spcPts val="1200"/>
              </a:spcBef>
              <a:spcAft>
                <a:spcPts val="1200"/>
              </a:spcAft>
              <a:buFont typeface="Wingdings" panose="05000000000000000000" pitchFamily="2" charset="2"/>
              <a:buChar char="q"/>
            </a:pPr>
            <a:r>
              <a:rPr lang="en-US" altLang="zh-TW" sz="2000" kern="0" dirty="0" err="1">
                <a:solidFill>
                  <a:srgbClr val="000066"/>
                </a:solidFill>
                <a:cs typeface="Arial" panose="020B0604020202020204" pitchFamily="34" charset="0"/>
              </a:rPr>
              <a:t>Videoconferenze</a:t>
            </a:r>
            <a:r>
              <a:rPr lang="en-US" altLang="zh-TW" sz="2000" kern="0" dirty="0">
                <a:solidFill>
                  <a:srgbClr val="000066"/>
                </a:solidFill>
                <a:cs typeface="Arial" panose="020B0604020202020204" pitchFamily="34" charset="0"/>
              </a:rPr>
              <a:t> con </a:t>
            </a:r>
            <a:r>
              <a:rPr lang="en-US" altLang="zh-TW" sz="2000" kern="0" dirty="0" err="1">
                <a:solidFill>
                  <a:srgbClr val="000066"/>
                </a:solidFill>
                <a:cs typeface="Arial" panose="020B0604020202020204" pitchFamily="34" charset="0"/>
              </a:rPr>
              <a:t>potenziali</a:t>
            </a:r>
            <a:r>
              <a:rPr lang="en-US" altLang="zh-TW" sz="2000" kern="0" dirty="0">
                <a:solidFill>
                  <a:srgbClr val="000066"/>
                </a:solidFill>
                <a:cs typeface="Arial" panose="020B0604020202020204" pitchFamily="34" charset="0"/>
              </a:rPr>
              <a:t> </a:t>
            </a:r>
            <a:r>
              <a:rPr lang="en-US" altLang="zh-TW" sz="2000" kern="0" dirty="0" err="1">
                <a:solidFill>
                  <a:srgbClr val="000066"/>
                </a:solidFill>
                <a:cs typeface="Arial" panose="020B0604020202020204" pitchFamily="34" charset="0"/>
              </a:rPr>
              <a:t>fornitori</a:t>
            </a:r>
            <a:r>
              <a:rPr lang="en-US" altLang="zh-TW" sz="2000" kern="0" dirty="0">
                <a:solidFill>
                  <a:srgbClr val="000066"/>
                </a:solidFill>
                <a:cs typeface="Arial" panose="020B0604020202020204" pitchFamily="34" charset="0"/>
              </a:rPr>
              <a:t> </a:t>
            </a:r>
          </a:p>
          <a:p>
            <a:pPr marL="457200" indent="-457200" defTabSz="622300">
              <a:lnSpc>
                <a:spcPts val="3840"/>
              </a:lnSpc>
              <a:spcBef>
                <a:spcPts val="1200"/>
              </a:spcBef>
              <a:spcAft>
                <a:spcPts val="1200"/>
              </a:spcAft>
              <a:buFont typeface="Wingdings" panose="05000000000000000000" pitchFamily="2" charset="2"/>
              <a:buChar char="q"/>
            </a:pPr>
            <a:r>
              <a:rPr lang="en-US" altLang="zh-TW" sz="2000" kern="0" dirty="0" err="1">
                <a:solidFill>
                  <a:srgbClr val="000066"/>
                </a:solidFill>
                <a:cs typeface="Arial" panose="020B0604020202020204" pitchFamily="34" charset="0"/>
              </a:rPr>
              <a:t>Richieste</a:t>
            </a:r>
            <a:r>
              <a:rPr lang="en-US" altLang="zh-TW" sz="2000" kern="0" dirty="0">
                <a:solidFill>
                  <a:srgbClr val="000066"/>
                </a:solidFill>
                <a:cs typeface="Arial" panose="020B0604020202020204" pitchFamily="34" charset="0"/>
              </a:rPr>
              <a:t> </a:t>
            </a:r>
            <a:r>
              <a:rPr lang="en-US" altLang="zh-TW" sz="2000" kern="0" dirty="0" err="1">
                <a:solidFill>
                  <a:srgbClr val="000066"/>
                </a:solidFill>
                <a:cs typeface="Arial" panose="020B0604020202020204" pitchFamily="34" charset="0"/>
              </a:rPr>
              <a:t>commerciali</a:t>
            </a:r>
            <a:r>
              <a:rPr lang="en-US" altLang="zh-TW" sz="2000" kern="0" dirty="0">
                <a:solidFill>
                  <a:srgbClr val="000066"/>
                </a:solidFill>
                <a:cs typeface="Arial" panose="020B0604020202020204" pitchFamily="34" charset="0"/>
              </a:rPr>
              <a:t> </a:t>
            </a:r>
          </a:p>
          <a:p>
            <a:pPr marL="457200" indent="-457200" defTabSz="622300">
              <a:lnSpc>
                <a:spcPts val="3840"/>
              </a:lnSpc>
              <a:spcBef>
                <a:spcPts val="1200"/>
              </a:spcBef>
              <a:spcAft>
                <a:spcPts val="1200"/>
              </a:spcAft>
              <a:buFont typeface="Wingdings" panose="05000000000000000000" pitchFamily="2" charset="2"/>
              <a:buChar char="q"/>
            </a:pPr>
            <a:r>
              <a:rPr lang="en-US" altLang="zh-TW" sz="2000" kern="0" dirty="0">
                <a:solidFill>
                  <a:srgbClr val="000066"/>
                </a:solidFill>
                <a:cs typeface="Arial" panose="020B0604020202020204" pitchFamily="34" charset="0"/>
              </a:rPr>
              <a:t>Export/</a:t>
            </a:r>
            <a:r>
              <a:rPr lang="en-US" altLang="zh-TW" sz="2000" kern="0" dirty="0" err="1">
                <a:solidFill>
                  <a:srgbClr val="000066"/>
                </a:solidFill>
                <a:cs typeface="Arial" panose="020B0604020202020204" pitchFamily="34" charset="0"/>
              </a:rPr>
              <a:t>Investimenti</a:t>
            </a:r>
            <a:r>
              <a:rPr lang="en-US" altLang="zh-TW" sz="2000" kern="0" dirty="0">
                <a:solidFill>
                  <a:srgbClr val="000066"/>
                </a:solidFill>
                <a:cs typeface="Arial" panose="020B0604020202020204" pitchFamily="34" charset="0"/>
              </a:rPr>
              <a:t> a Taiwan </a:t>
            </a:r>
          </a:p>
          <a:p>
            <a:pPr defTabSz="622300">
              <a:lnSpc>
                <a:spcPts val="3840"/>
              </a:lnSpc>
              <a:spcBef>
                <a:spcPts val="1200"/>
              </a:spcBef>
              <a:spcAft>
                <a:spcPts val="1200"/>
              </a:spcAft>
            </a:pPr>
            <a:endParaRPr lang="en-US" altLang="zh-TW" sz="3200" kern="0" dirty="0">
              <a:solidFill>
                <a:srgbClr val="000066"/>
              </a:solidFill>
            </a:endParaRPr>
          </a:p>
          <a:p>
            <a:pPr marL="457200" indent="-457200" defTabSz="622300">
              <a:lnSpc>
                <a:spcPts val="3840"/>
              </a:lnSpc>
              <a:spcBef>
                <a:spcPts val="1200"/>
              </a:spcBef>
              <a:spcAft>
                <a:spcPts val="1200"/>
              </a:spcAft>
              <a:buFont typeface="Wingdings" panose="05000000000000000000" pitchFamily="2" charset="2"/>
              <a:buChar char="n"/>
            </a:pPr>
            <a:endParaRPr lang="en-US" altLang="zh-TW" sz="3200" kern="0" dirty="0">
              <a:solidFill>
                <a:srgbClr val="000066"/>
              </a:solidFill>
            </a:endParaRPr>
          </a:p>
          <a:p>
            <a:pPr marL="457200" indent="-457200" defTabSz="622300">
              <a:lnSpc>
                <a:spcPts val="3840"/>
              </a:lnSpc>
              <a:spcBef>
                <a:spcPts val="1200"/>
              </a:spcBef>
              <a:spcAft>
                <a:spcPts val="1200"/>
              </a:spcAft>
              <a:buFont typeface="Wingdings" panose="05000000000000000000" pitchFamily="2" charset="2"/>
              <a:buChar char="n"/>
            </a:pPr>
            <a:endParaRPr lang="en-US" altLang="zh-TW" sz="3200" kern="0" dirty="0">
              <a:solidFill>
                <a:srgbClr val="000066"/>
              </a:solidFill>
            </a:endParaRPr>
          </a:p>
          <a:p>
            <a:pPr marL="457200" indent="-457200" defTabSz="622300">
              <a:lnSpc>
                <a:spcPts val="3840"/>
              </a:lnSpc>
              <a:spcBef>
                <a:spcPts val="1200"/>
              </a:spcBef>
              <a:spcAft>
                <a:spcPts val="1200"/>
              </a:spcAft>
              <a:buFont typeface="Wingdings" panose="05000000000000000000" pitchFamily="2" charset="2"/>
              <a:buChar char="n"/>
            </a:pPr>
            <a:endParaRPr lang="en-US" altLang="zh-TW" sz="3200" kern="0" dirty="0">
              <a:solidFill>
                <a:srgbClr val="000066"/>
              </a:solidFill>
            </a:endParaRPr>
          </a:p>
          <a:p>
            <a:pPr marL="457200" indent="-457200" defTabSz="622300">
              <a:lnSpc>
                <a:spcPts val="3840"/>
              </a:lnSpc>
              <a:spcBef>
                <a:spcPts val="1200"/>
              </a:spcBef>
              <a:spcAft>
                <a:spcPts val="1200"/>
              </a:spcAft>
              <a:buFont typeface="Wingdings" panose="05000000000000000000" pitchFamily="2" charset="2"/>
              <a:buChar char="n"/>
            </a:pPr>
            <a:endParaRPr lang="en-US" altLang="zh-TW" sz="3200" kern="0" dirty="0">
              <a:solidFill>
                <a:srgbClr val="000066"/>
              </a:solidFill>
            </a:endParaRPr>
          </a:p>
          <a:p>
            <a:pPr marL="457200" indent="-457200" defTabSz="622300">
              <a:lnSpc>
                <a:spcPts val="3840"/>
              </a:lnSpc>
              <a:spcBef>
                <a:spcPts val="1200"/>
              </a:spcBef>
              <a:spcAft>
                <a:spcPts val="1200"/>
              </a:spcAft>
              <a:buFont typeface="Wingdings" panose="05000000000000000000" pitchFamily="2" charset="2"/>
              <a:buChar char="n"/>
            </a:pPr>
            <a:endParaRPr lang="en-US" altLang="zh-TW" sz="3200" kern="0" dirty="0">
              <a:solidFill>
                <a:srgbClr val="000066"/>
              </a:solidFill>
            </a:endParaRPr>
          </a:p>
          <a:p>
            <a:pPr marL="57150" lvl="1" indent="-57150" defTabSz="444500">
              <a:lnSpc>
                <a:spcPct val="90000"/>
              </a:lnSpc>
              <a:spcBef>
                <a:spcPct val="0"/>
              </a:spcBef>
              <a:spcAft>
                <a:spcPct val="15000"/>
              </a:spcAft>
              <a:buFontTx/>
              <a:buChar char="••"/>
            </a:pPr>
            <a:r>
              <a:rPr lang="it-IT" altLang="zh-TW" sz="1000" dirty="0">
                <a:solidFill>
                  <a:prstClr val="white"/>
                </a:solidFill>
              </a:rPr>
              <a:t>b</a:t>
            </a:r>
            <a:endParaRPr lang="zh-TW" altLang="en-US" sz="1000" dirty="0">
              <a:solidFill>
                <a:prstClr val="white"/>
              </a:solidFill>
            </a:endParaRPr>
          </a:p>
        </p:txBody>
      </p:sp>
      <p:sp>
        <p:nvSpPr>
          <p:cNvPr id="8" name="標題 19"/>
          <p:cNvSpPr txBox="1">
            <a:spLocks/>
          </p:cNvSpPr>
          <p:nvPr/>
        </p:nvSpPr>
        <p:spPr>
          <a:xfrm>
            <a:off x="464880" y="274638"/>
            <a:ext cx="8229600" cy="1143000"/>
          </a:xfrm>
          <a:prstGeom prst="rect">
            <a:avLst/>
          </a:prstGeom>
          <a:solidFill>
            <a:srgbClr val="0000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kumimoji="1" lang="en-US" altLang="zh-TW" b="1" dirty="0">
                <a:solidFill>
                  <a:prstClr val="white"/>
                </a:solidFill>
              </a:rPr>
              <a:t>  TTC Milano: </a:t>
            </a:r>
            <a:r>
              <a:rPr kumimoji="1" lang="en-US" altLang="zh-TW" b="1" dirty="0" err="1">
                <a:solidFill>
                  <a:prstClr val="white"/>
                </a:solidFill>
              </a:rPr>
              <a:t>servizi</a:t>
            </a:r>
            <a:r>
              <a:rPr kumimoji="1" lang="en-US" altLang="zh-TW" b="1" dirty="0">
                <a:solidFill>
                  <a:prstClr val="white"/>
                </a:solidFill>
              </a:rPr>
              <a:t> </a:t>
            </a:r>
            <a:r>
              <a:rPr kumimoji="1" lang="en-US" altLang="zh-TW" b="1" dirty="0" err="1">
                <a:solidFill>
                  <a:prstClr val="white"/>
                </a:solidFill>
              </a:rPr>
              <a:t>offerti</a:t>
            </a:r>
            <a:endParaRPr kumimoji="1" lang="en-US" altLang="zh-TW" b="1" dirty="0">
              <a:solidFill>
                <a:prstClr val="white"/>
              </a:solidFill>
            </a:endParaRPr>
          </a:p>
        </p:txBody>
      </p:sp>
      <p:sp>
        <p:nvSpPr>
          <p:cNvPr id="12" name="圓角矩形 11"/>
          <p:cNvSpPr/>
          <p:nvPr/>
        </p:nvSpPr>
        <p:spPr>
          <a:xfrm>
            <a:off x="507543" y="2060848"/>
            <a:ext cx="1544177" cy="4104455"/>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zh-TW" sz="3200" b="1" dirty="0">
                <a:solidFill>
                  <a:prstClr val="white"/>
                </a:solidFill>
              </a:rPr>
              <a:t>Servizi </a:t>
            </a:r>
          </a:p>
          <a:p>
            <a:pPr algn="ctr"/>
            <a:r>
              <a:rPr lang="it-IT" altLang="zh-TW" sz="3200" b="1" dirty="0">
                <a:solidFill>
                  <a:prstClr val="white"/>
                </a:solidFill>
              </a:rPr>
              <a:t>offerti</a:t>
            </a:r>
            <a:endParaRPr lang="zh-TW" altLang="en-US" sz="3200" b="1" dirty="0">
              <a:solidFill>
                <a:prstClr val="white"/>
              </a:solidFill>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0" y="300652"/>
            <a:ext cx="1154792" cy="1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B14F1F4-ED13-4241-9DA9-1272B2A090C4}" type="slidenum">
              <a:rPr lang="zh-TW" altLang="en-US" smtClean="0"/>
              <a:pPr/>
              <a:t>5</a:t>
            </a:fld>
            <a:endParaRPr lang="zh-TW" altLang="en-US"/>
          </a:p>
        </p:txBody>
      </p:sp>
    </p:spTree>
    <p:extLst>
      <p:ext uri="{BB962C8B-B14F-4D97-AF65-F5344CB8AC3E}">
        <p14:creationId xmlns:p14="http://schemas.microsoft.com/office/powerpoint/2010/main" val="1172356742"/>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2012展期表小摺頁中文-out1107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80" y="1740105"/>
            <a:ext cx="3312369" cy="3954653"/>
          </a:xfrm>
          <a:prstGeom prst="rect">
            <a:avLst/>
          </a:prstGeom>
          <a:noFill/>
          <a:ln w="9525">
            <a:noFill/>
            <a:miter lim="800000"/>
            <a:headEnd/>
            <a:tailEnd/>
          </a:ln>
        </p:spPr>
      </p:pic>
      <p:sp>
        <p:nvSpPr>
          <p:cNvPr id="21" name="標題 19"/>
          <p:cNvSpPr txBox="1">
            <a:spLocks/>
          </p:cNvSpPr>
          <p:nvPr/>
        </p:nvSpPr>
        <p:spPr>
          <a:xfrm>
            <a:off x="457200" y="274638"/>
            <a:ext cx="8507288" cy="1143000"/>
          </a:xfrm>
          <a:prstGeom prst="rect">
            <a:avLst/>
          </a:prstGeom>
          <a:solidFill>
            <a:srgbClr val="0000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400"/>
              </a:lnSpc>
            </a:pPr>
            <a:r>
              <a:rPr lang="en-US" altLang="zh-TW" sz="4000" b="1" dirty="0" err="1">
                <a:solidFill>
                  <a:schemeClr val="bg1"/>
                </a:solidFill>
              </a:rPr>
              <a:t>Incentivi</a:t>
            </a:r>
            <a:r>
              <a:rPr lang="en-US" altLang="zh-TW" sz="4000" b="1" dirty="0">
                <a:solidFill>
                  <a:schemeClr val="bg1"/>
                </a:solidFill>
              </a:rPr>
              <a:t> per la </a:t>
            </a:r>
            <a:r>
              <a:rPr lang="en-US" altLang="zh-TW" sz="4000" b="1" dirty="0" err="1">
                <a:solidFill>
                  <a:schemeClr val="bg1"/>
                </a:solidFill>
              </a:rPr>
              <a:t>visita</a:t>
            </a:r>
            <a:r>
              <a:rPr lang="en-US" altLang="zh-TW" sz="4000" b="1" dirty="0">
                <a:solidFill>
                  <a:schemeClr val="bg1"/>
                </a:solidFill>
              </a:rPr>
              <a:t> </a:t>
            </a:r>
          </a:p>
          <a:p>
            <a:pPr>
              <a:lnSpc>
                <a:spcPts val="4400"/>
              </a:lnSpc>
            </a:pPr>
            <a:r>
              <a:rPr lang="en-US" altLang="zh-TW" sz="4000" b="1" dirty="0" err="1">
                <a:solidFill>
                  <a:schemeClr val="bg1"/>
                </a:solidFill>
              </a:rPr>
              <a:t>alle</a:t>
            </a:r>
            <a:r>
              <a:rPr lang="en-US" altLang="zh-TW" sz="4000" b="1" dirty="0">
                <a:solidFill>
                  <a:schemeClr val="bg1"/>
                </a:solidFill>
              </a:rPr>
              <a:t> </a:t>
            </a:r>
            <a:r>
              <a:rPr lang="en-US" altLang="zh-TW" sz="4000" b="1" dirty="0" err="1">
                <a:solidFill>
                  <a:schemeClr val="bg1"/>
                </a:solidFill>
              </a:rPr>
              <a:t>fiere</a:t>
            </a:r>
            <a:r>
              <a:rPr lang="en-US" altLang="zh-TW" sz="4000" b="1" dirty="0">
                <a:solidFill>
                  <a:schemeClr val="bg1"/>
                </a:solidFill>
              </a:rPr>
              <a:t>                          </a:t>
            </a:r>
            <a:endParaRPr lang="en-US" altLang="zh-TW" sz="3600" b="1" dirty="0">
              <a:solidFill>
                <a:prstClr val="white"/>
              </a:solidFill>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80" y="300652"/>
            <a:ext cx="1154792" cy="1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5B14F1F4-ED13-4241-9DA9-1272B2A090C4}" type="slidenum">
              <a:rPr lang="zh-TW" altLang="en-US" smtClean="0"/>
              <a:pPr/>
              <a:t>6</a:t>
            </a:fld>
            <a:endParaRPr lang="zh-TW" altLang="en-US" dirty="0"/>
          </a:p>
        </p:txBody>
      </p:sp>
      <p:graphicFrame>
        <p:nvGraphicFramePr>
          <p:cNvPr id="2" name="Table 1">
            <a:extLst>
              <a:ext uri="{FF2B5EF4-FFF2-40B4-BE49-F238E27FC236}">
                <a16:creationId xmlns:a16="http://schemas.microsoft.com/office/drawing/2014/main" id="{BD331AFA-750C-4634-88DF-A37F959CBAFE}"/>
              </a:ext>
            </a:extLst>
          </p:cNvPr>
          <p:cNvGraphicFramePr>
            <a:graphicFrameLocks noGrp="1"/>
          </p:cNvGraphicFramePr>
          <p:nvPr>
            <p:extLst>
              <p:ext uri="{D42A27DB-BD31-4B8C-83A1-F6EECF244321}">
                <p14:modId xmlns:p14="http://schemas.microsoft.com/office/powerpoint/2010/main" val="2146568452"/>
              </p:ext>
            </p:extLst>
          </p:nvPr>
        </p:nvGraphicFramePr>
        <p:xfrm>
          <a:off x="4088916" y="2018656"/>
          <a:ext cx="4588294" cy="3686567"/>
        </p:xfrm>
        <a:graphic>
          <a:graphicData uri="http://schemas.openxmlformats.org/drawingml/2006/table">
            <a:tbl>
              <a:tblPr firstRow="1" firstCol="1" bandRow="1"/>
              <a:tblGrid>
                <a:gridCol w="1151001">
                  <a:extLst>
                    <a:ext uri="{9D8B030D-6E8A-4147-A177-3AD203B41FA5}">
                      <a16:colId xmlns:a16="http://schemas.microsoft.com/office/drawing/2014/main" val="599056137"/>
                    </a:ext>
                  </a:extLst>
                </a:gridCol>
                <a:gridCol w="3437293">
                  <a:extLst>
                    <a:ext uri="{9D8B030D-6E8A-4147-A177-3AD203B41FA5}">
                      <a16:colId xmlns:a16="http://schemas.microsoft.com/office/drawing/2014/main" val="2037295707"/>
                    </a:ext>
                  </a:extLst>
                </a:gridCol>
              </a:tblGrid>
              <a:tr h="1308294">
                <a:tc>
                  <a:txBody>
                    <a:bodyPr/>
                    <a:lstStyle/>
                    <a:p>
                      <a:pPr>
                        <a:lnSpc>
                          <a:spcPct val="107000"/>
                        </a:lnSpc>
                        <a:spcAft>
                          <a:spcPts val="0"/>
                        </a:spcAft>
                      </a:pPr>
                      <a:r>
                        <a:rPr lang="it-IT" sz="1600" b="1" dirty="0">
                          <a:effectLst/>
                          <a:latin typeface="+mn-lt"/>
                          <a:ea typeface="Calibri" panose="020F0502020204030204" pitchFamily="34" charset="0"/>
                          <a:cs typeface="Times New Roman" panose="02020603050405020304" pitchFamily="18" charset="0"/>
                        </a:rPr>
                        <a:t>Incentivi disponibili</a:t>
                      </a:r>
                      <a:endParaRPr lang="en-US"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US" sz="1600" b="1" dirty="0">
                          <a:effectLst/>
                          <a:latin typeface="+mn-lt"/>
                          <a:ea typeface="Calibri" panose="020F0502020204030204" pitchFamily="34" charset="0"/>
                          <a:cs typeface="Times New Roman" panose="02020603050405020304" pitchFamily="18" charset="0"/>
                        </a:rPr>
                        <a:t>(non </a:t>
                      </a:r>
                      <a:r>
                        <a:rPr lang="en-US" sz="1600" b="1" dirty="0" err="1">
                          <a:effectLst/>
                          <a:latin typeface="+mn-lt"/>
                          <a:ea typeface="Calibri" panose="020F0502020204030204" pitchFamily="34" charset="0"/>
                          <a:cs typeface="Times New Roman" panose="02020603050405020304" pitchFamily="18" charset="0"/>
                        </a:rPr>
                        <a:t>cumulabili</a:t>
                      </a:r>
                      <a:r>
                        <a:rPr lang="en-US" sz="1600" b="1" dirty="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9050" cap="flat" cmpd="dbl"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9050" cap="flat" cmpd="dbl"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800"/>
                        </a:spcAft>
                      </a:pPr>
                      <a:r>
                        <a:rPr lang="it-IT" sz="1600" b="1" dirty="0">
                          <a:effectLst/>
                          <a:latin typeface="+mn-lt"/>
                          <a:ea typeface="Calibri" panose="020F0502020204030204" pitchFamily="34" charset="0"/>
                          <a:cs typeface="Times New Roman" panose="02020603050405020304" pitchFamily="18" charset="0"/>
                        </a:rPr>
                        <a:t>Biglietto aereo </a:t>
                      </a:r>
                      <a:r>
                        <a:rPr lang="it-IT" sz="1600" dirty="0">
                          <a:effectLst/>
                          <a:latin typeface="+mn-lt"/>
                          <a:ea typeface="Calibri" panose="020F0502020204030204" pitchFamily="34" charset="0"/>
                          <a:cs typeface="Times New Roman" panose="02020603050405020304" pitchFamily="18" charset="0"/>
                        </a:rPr>
                        <a:t>in classe economica a/r per Taipei </a:t>
                      </a:r>
                      <a:endParaRPr lang="en-US"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it-IT" sz="1600" b="1" dirty="0">
                          <a:effectLst/>
                          <a:latin typeface="+mn-lt"/>
                          <a:ea typeface="Calibri" panose="020F0502020204030204" pitchFamily="34" charset="0"/>
                          <a:cs typeface="Times New Roman" panose="02020603050405020304" pitchFamily="18" charset="0"/>
                        </a:rPr>
                        <a:t>Soggiorno</a:t>
                      </a:r>
                      <a:r>
                        <a:rPr lang="it-IT" sz="1600" dirty="0">
                          <a:effectLst/>
                          <a:latin typeface="+mn-lt"/>
                          <a:ea typeface="Calibri" panose="020F0502020204030204" pitchFamily="34" charset="0"/>
                          <a:cs typeface="Times New Roman" panose="02020603050405020304" pitchFamily="18" charset="0"/>
                        </a:rPr>
                        <a:t> fino a 4 notti consecutive in un Hotel convenzionato di Taipei</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ED7D31"/>
                      </a:solidFill>
                      <a:prstDash val="solid"/>
                      <a:round/>
                      <a:headEnd type="none" w="med" len="med"/>
                      <a:tailEnd type="none" w="med" len="med"/>
                    </a:lnL>
                    <a:lnR w="19050" cap="flat" cmpd="dbl" algn="ctr">
                      <a:solidFill>
                        <a:srgbClr val="ED7D31"/>
                      </a:solidFill>
                      <a:prstDash val="solid"/>
                      <a:round/>
                      <a:headEnd type="none" w="med" len="med"/>
                      <a:tailEnd type="none" w="med" len="med"/>
                    </a:lnR>
                    <a:lnT w="19050" cap="flat" cmpd="dbl"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361192624"/>
                  </a:ext>
                </a:extLst>
              </a:tr>
              <a:tr h="1347668">
                <a:tc>
                  <a:txBody>
                    <a:bodyPr/>
                    <a:lstStyle/>
                    <a:p>
                      <a:pPr>
                        <a:lnSpc>
                          <a:spcPct val="107000"/>
                        </a:lnSpc>
                        <a:spcAft>
                          <a:spcPts val="800"/>
                        </a:spcAft>
                      </a:pPr>
                      <a:endParaRPr lang="it-IT" sz="1600" b="1"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it-IT" sz="1600" b="1" dirty="0">
                          <a:effectLst/>
                          <a:latin typeface="+mn-lt"/>
                          <a:ea typeface="Calibri" panose="020F0502020204030204" pitchFamily="34" charset="0"/>
                          <a:cs typeface="Times New Roman" panose="02020603050405020304" pitchFamily="18" charset="0"/>
                        </a:rPr>
                        <a:t>Requisiti richiesti</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9050" cap="flat" cmpd="dbl"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800"/>
                        </a:spcAft>
                      </a:pPr>
                      <a:r>
                        <a:rPr lang="it-IT" sz="1600" dirty="0">
                          <a:effectLst/>
                          <a:latin typeface="+mn-lt"/>
                          <a:ea typeface="Calibri" panose="020F0502020204030204" pitchFamily="34" charset="0"/>
                          <a:cs typeface="Times New Roman" panose="02020603050405020304" pitchFamily="18" charset="0"/>
                        </a:rPr>
                        <a:t>Selezione in base al giro d’affari più alto negli ultimi tre anni</a:t>
                      </a:r>
                      <a:endParaRPr lang="en-US"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it-IT" sz="1600" dirty="0">
                          <a:effectLst/>
                          <a:latin typeface="+mn-lt"/>
                          <a:ea typeface="Calibri" panose="020F0502020204030204" pitchFamily="34" charset="0"/>
                          <a:cs typeface="Times New Roman" panose="02020603050405020304" pitchFamily="18" charset="0"/>
                        </a:rPr>
                        <a:t>Nessun incentivo TAITRA ottenuto nel corso dell’anno corrente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ED7D31"/>
                      </a:solidFill>
                      <a:prstDash val="solid"/>
                      <a:round/>
                      <a:headEnd type="none" w="med" len="med"/>
                      <a:tailEnd type="none" w="med" len="med"/>
                    </a:lnL>
                    <a:lnR w="19050" cap="flat" cmpd="dbl"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746602331"/>
                  </a:ext>
                </a:extLst>
              </a:tr>
              <a:tr h="1014502">
                <a:tc gridSpan="2">
                  <a:txBody>
                    <a:bodyPr/>
                    <a:lstStyle/>
                    <a:p>
                      <a:pPr>
                        <a:lnSpc>
                          <a:spcPct val="107000"/>
                        </a:lnSpc>
                        <a:spcAft>
                          <a:spcPts val="800"/>
                        </a:spcAft>
                      </a:pPr>
                      <a:r>
                        <a:rPr lang="it-IT" sz="1600" i="1" dirty="0">
                          <a:effectLst/>
                          <a:latin typeface="+mn-lt"/>
                          <a:ea typeface="Calibri" panose="020F0502020204030204" pitchFamily="34" charset="0"/>
                          <a:cs typeface="Times New Roman" panose="02020603050405020304" pitchFamily="18" charset="0"/>
                        </a:rPr>
                        <a:t>Gli incentivi sono fruibili da una sola persona per azienda. L’approvazione della richiesta è subordinata al possesso dei requisiti previsti e alla disponibilità residua di fondi.</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9050" cap="flat" cmpd="dbl" algn="ctr">
                      <a:solidFill>
                        <a:srgbClr val="ED7D31"/>
                      </a:solidFill>
                      <a:prstDash val="solid"/>
                      <a:round/>
                      <a:headEnd type="none" w="med" len="med"/>
                      <a:tailEnd type="none" w="med" len="med"/>
                    </a:lnL>
                    <a:lnR w="19050" cap="flat" cmpd="dbl"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dbl" algn="ctr">
                      <a:solidFill>
                        <a:srgbClr val="ED7D3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1074544"/>
                  </a:ext>
                </a:extLst>
              </a:tr>
            </a:tbl>
          </a:graphicData>
        </a:graphic>
      </p:graphicFrame>
    </p:spTree>
    <p:extLst>
      <p:ext uri="{BB962C8B-B14F-4D97-AF65-F5344CB8AC3E}">
        <p14:creationId xmlns:p14="http://schemas.microsoft.com/office/powerpoint/2010/main" val="232141524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11188" y="476250"/>
            <a:ext cx="1873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2400" b="0" i="0" u="none" strike="noStrike" kern="1200" cap="none" spc="0" normalizeH="0" baseline="0" noProof="0">
              <a:ln>
                <a:noFill/>
              </a:ln>
              <a:solidFill>
                <a:srgbClr val="1F497D"/>
              </a:solidFill>
              <a:effectLst/>
              <a:uLnTx/>
              <a:uFillTx/>
              <a:latin typeface="微軟正黑體" pitchFamily="34" charset="-120"/>
              <a:ea typeface="新細明體" panose="02020500000000000000" pitchFamily="18" charset="-120"/>
              <a:cs typeface="+mn-cs"/>
            </a:endParaRPr>
          </a:p>
        </p:txBody>
      </p:sp>
      <p:sp>
        <p:nvSpPr>
          <p:cNvPr id="4" name="Content Placeholder 3"/>
          <p:cNvSpPr>
            <a:spLocks noGrp="1"/>
          </p:cNvSpPr>
          <p:nvPr>
            <p:ph idx="1"/>
          </p:nvPr>
        </p:nvSpPr>
        <p:spPr>
          <a:xfrm>
            <a:off x="471032" y="1890517"/>
            <a:ext cx="8229600" cy="4277072"/>
          </a:xfrm>
        </p:spPr>
        <p:txBody>
          <a:bodyPr>
            <a:noAutofit/>
          </a:bodyPr>
          <a:lstStyle/>
          <a:p>
            <a:pPr marL="0" indent="0" algn="just">
              <a:buNone/>
            </a:pPr>
            <a:endParaRPr lang="it-IT" altLang="zh-TW" sz="1800" dirty="0"/>
          </a:p>
          <a:p>
            <a:pPr marL="0" indent="0" algn="just">
              <a:buNone/>
            </a:pPr>
            <a:endParaRPr lang="en-US" altLang="zh-TW" sz="1800" dirty="0">
              <a:solidFill>
                <a:schemeClr val="tx2">
                  <a:lumMod val="50000"/>
                </a:schemeClr>
              </a:solidFill>
            </a:endParaRPr>
          </a:p>
          <a:p>
            <a:endParaRPr lang="en-US" sz="1800" dirty="0"/>
          </a:p>
        </p:txBody>
      </p:sp>
      <p:sp>
        <p:nvSpPr>
          <p:cNvPr id="8" name="標題 19"/>
          <p:cNvSpPr txBox="1">
            <a:spLocks/>
          </p:cNvSpPr>
          <p:nvPr/>
        </p:nvSpPr>
        <p:spPr>
          <a:xfrm>
            <a:off x="457200" y="274638"/>
            <a:ext cx="8507288" cy="1344612"/>
          </a:xfrm>
          <a:prstGeom prst="rect">
            <a:avLst/>
          </a:prstGeom>
          <a:solidFill>
            <a:srgbClr val="0000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22300" rtl="0" eaLnBrk="1" fontAlgn="auto" latinLnBrk="0" hangingPunct="1">
              <a:lnSpc>
                <a:spcPts val="3840"/>
              </a:lnSpc>
              <a:spcBef>
                <a:spcPts val="1200"/>
              </a:spcBef>
              <a:spcAft>
                <a:spcPts val="1200"/>
              </a:spcAft>
              <a:buClrTx/>
              <a:buSzTx/>
              <a:buFontTx/>
              <a:buNone/>
              <a:tabLst/>
              <a:defRPr/>
            </a:pPr>
            <a:r>
              <a:rPr kumimoji="0" lang="en-US" altLang="zh-TW" sz="4000" b="1" i="0" u="none" strike="noStrike" kern="0" cap="none" spc="0" normalizeH="0" baseline="0" noProof="0" dirty="0">
                <a:ln>
                  <a:noFill/>
                </a:ln>
                <a:solidFill>
                  <a:prstClr val="white"/>
                </a:solidFill>
                <a:effectLst/>
                <a:uLnTx/>
                <a:uFillTx/>
                <a:latin typeface="Calibri"/>
                <a:ea typeface="新細明體" panose="02020500000000000000" pitchFamily="18" charset="-120"/>
                <a:cs typeface="+mj-cs"/>
              </a:rPr>
              <a:t>  </a:t>
            </a:r>
            <a:r>
              <a:rPr kumimoji="0" lang="en-US" altLang="zh-TW" sz="4000" b="1" i="0" u="none" strike="noStrike" kern="0" cap="none" spc="0" normalizeH="0" baseline="0" noProof="0" dirty="0" err="1">
                <a:ln>
                  <a:noFill/>
                </a:ln>
                <a:solidFill>
                  <a:prstClr val="white"/>
                </a:solidFill>
                <a:effectLst/>
                <a:uLnTx/>
                <a:uFillTx/>
                <a:latin typeface="Tw Cen MT" panose="020B0602020104020603" pitchFamily="34" charset="0"/>
                <a:ea typeface="新細明體" panose="02020500000000000000" pitchFamily="18" charset="-120"/>
              </a:rPr>
              <a:t>Incentivi</a:t>
            </a:r>
            <a:r>
              <a:rPr kumimoji="0" lang="en-US" altLang="zh-TW" sz="4000" b="1" i="0" u="none" strike="noStrike" kern="0" cap="none" spc="0" normalizeH="0" baseline="0" noProof="0" dirty="0">
                <a:ln>
                  <a:noFill/>
                </a:ln>
                <a:solidFill>
                  <a:prstClr val="white"/>
                </a:solidFill>
                <a:effectLst/>
                <a:uLnTx/>
                <a:uFillTx/>
                <a:latin typeface="Tw Cen MT" panose="020B0602020104020603" pitchFamily="34" charset="0"/>
                <a:ea typeface="新細明體" panose="02020500000000000000" pitchFamily="18" charset="-120"/>
              </a:rPr>
              <a:t> per </a:t>
            </a:r>
            <a:r>
              <a:rPr kumimoji="0" lang="en-US" altLang="zh-TW" sz="4000" b="1" i="0" u="none" strike="noStrike" kern="0" cap="none" spc="0" normalizeH="0" baseline="0" noProof="0" dirty="0" err="1">
                <a:ln>
                  <a:noFill/>
                </a:ln>
                <a:solidFill>
                  <a:prstClr val="white"/>
                </a:solidFill>
                <a:effectLst/>
                <a:uLnTx/>
                <a:uFillTx/>
                <a:latin typeface="Tw Cen MT" panose="020B0602020104020603" pitchFamily="34" charset="0"/>
                <a:ea typeface="新細明體" panose="02020500000000000000" pitchFamily="18" charset="-120"/>
              </a:rPr>
              <a:t>gli</a:t>
            </a:r>
            <a:r>
              <a:rPr kumimoji="0" lang="en-US" altLang="zh-TW" sz="4000" b="1" i="0" u="none" strike="noStrike" kern="0" cap="none" spc="0" normalizeH="0" baseline="0" noProof="0" dirty="0">
                <a:ln>
                  <a:noFill/>
                </a:ln>
                <a:solidFill>
                  <a:prstClr val="white"/>
                </a:solidFill>
                <a:effectLst/>
                <a:uLnTx/>
                <a:uFillTx/>
                <a:latin typeface="Tw Cen MT" panose="020B0602020104020603" pitchFamily="34" charset="0"/>
                <a:ea typeface="新細明體" panose="02020500000000000000" pitchFamily="18" charset="-120"/>
              </a:rPr>
              <a:t> </a:t>
            </a:r>
          </a:p>
          <a:p>
            <a:pPr marL="0" marR="0" lvl="0" indent="0" algn="ctr" defTabSz="622300" rtl="0" eaLnBrk="1" fontAlgn="auto" latinLnBrk="0" hangingPunct="1">
              <a:lnSpc>
                <a:spcPts val="3840"/>
              </a:lnSpc>
              <a:spcBef>
                <a:spcPts val="1200"/>
              </a:spcBef>
              <a:spcAft>
                <a:spcPts val="1200"/>
              </a:spcAft>
              <a:buClrTx/>
              <a:buSzTx/>
              <a:buFontTx/>
              <a:buNone/>
              <a:tabLst/>
              <a:defRPr/>
            </a:pPr>
            <a:r>
              <a:rPr lang="en-US" altLang="zh-TW" sz="4000" b="1" kern="0" dirty="0">
                <a:solidFill>
                  <a:prstClr val="white"/>
                </a:solidFill>
                <a:latin typeface="Tw Cen MT" panose="020B0602020104020603" pitchFamily="34" charset="0"/>
                <a:ea typeface="新細明體" panose="02020500000000000000" pitchFamily="18" charset="-120"/>
              </a:rPr>
              <a:t>a</a:t>
            </a:r>
            <a:r>
              <a:rPr kumimoji="0" lang="en-US" altLang="zh-TW" sz="4000" b="1" i="0" u="none" strike="noStrike" kern="0" cap="none" spc="0" normalizeH="0" baseline="0" noProof="0" dirty="0" err="1">
                <a:ln>
                  <a:noFill/>
                </a:ln>
                <a:solidFill>
                  <a:prstClr val="white"/>
                </a:solidFill>
                <a:effectLst/>
                <a:uLnTx/>
                <a:uFillTx/>
                <a:latin typeface="Tw Cen MT" panose="020B0602020104020603" pitchFamily="34" charset="0"/>
                <a:ea typeface="新細明體" panose="02020500000000000000" pitchFamily="18" charset="-120"/>
              </a:rPr>
              <a:t>pprovvigionamenti</a:t>
            </a:r>
            <a:r>
              <a:rPr kumimoji="0" lang="en-US" altLang="zh-TW" sz="4000" b="1" i="0" u="none" strike="noStrike" kern="0" cap="none" spc="0" normalizeH="0" baseline="0" noProof="0" dirty="0">
                <a:ln>
                  <a:noFill/>
                </a:ln>
                <a:solidFill>
                  <a:prstClr val="white"/>
                </a:solidFill>
                <a:effectLst/>
                <a:uLnTx/>
                <a:uFillTx/>
                <a:latin typeface="Tw Cen MT" panose="020B0602020104020603" pitchFamily="34" charset="0"/>
                <a:ea typeface="新細明體" panose="02020500000000000000" pitchFamily="18" charset="-120"/>
              </a:rPr>
              <a:t> da Taiwa</a:t>
            </a:r>
            <a:r>
              <a:rPr kumimoji="0" lang="en-US" altLang="zh-TW" sz="4000" b="1" i="0" u="none" strike="noStrike" kern="0" cap="none" spc="0" normalizeH="0" baseline="0" noProof="0" dirty="0">
                <a:ln>
                  <a:noFill/>
                </a:ln>
                <a:solidFill>
                  <a:prstClr val="white"/>
                </a:solidFill>
                <a:effectLst/>
                <a:uLnTx/>
                <a:uFillTx/>
                <a:latin typeface="Calibri"/>
                <a:ea typeface="新細明體" panose="02020500000000000000" pitchFamily="18" charset="-120"/>
                <a:cs typeface="+mj-cs"/>
              </a:rPr>
              <a:t>n</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0" y="300652"/>
            <a:ext cx="1154792" cy="1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6830888"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4F1F4-ED13-4241-9DA9-1272B2A090C4}"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pic>
        <p:nvPicPr>
          <p:cNvPr id="9" name="Picture 8">
            <a:extLst>
              <a:ext uri="{FF2B5EF4-FFF2-40B4-BE49-F238E27FC236}">
                <a16:creationId xmlns:a16="http://schemas.microsoft.com/office/drawing/2014/main" id="{8EE12F8C-CB31-4F55-89E2-DBCFE1D0DA78}"/>
              </a:ext>
            </a:extLst>
          </p:cNvPr>
          <p:cNvPicPr>
            <a:picLocks noChangeAspect="1"/>
          </p:cNvPicPr>
          <p:nvPr/>
        </p:nvPicPr>
        <p:blipFill>
          <a:blip r:embed="rId4"/>
          <a:stretch>
            <a:fillRect/>
          </a:stretch>
        </p:blipFill>
        <p:spPr>
          <a:xfrm>
            <a:off x="898239" y="5539078"/>
            <a:ext cx="1758562" cy="1318922"/>
          </a:xfrm>
          <a:prstGeom prst="rect">
            <a:avLst/>
          </a:prstGeom>
        </p:spPr>
      </p:pic>
      <p:pic>
        <p:nvPicPr>
          <p:cNvPr id="11" name="Picture 10">
            <a:extLst>
              <a:ext uri="{FF2B5EF4-FFF2-40B4-BE49-F238E27FC236}">
                <a16:creationId xmlns:a16="http://schemas.microsoft.com/office/drawing/2014/main" id="{345BC3DC-EFCB-4266-AD8B-9682C81216CE}"/>
              </a:ext>
            </a:extLst>
          </p:cNvPr>
          <p:cNvPicPr>
            <a:picLocks noChangeAspect="1"/>
          </p:cNvPicPr>
          <p:nvPr/>
        </p:nvPicPr>
        <p:blipFill>
          <a:blip r:embed="rId5"/>
          <a:stretch>
            <a:fillRect/>
          </a:stretch>
        </p:blipFill>
        <p:spPr>
          <a:xfrm>
            <a:off x="5277186" y="5706984"/>
            <a:ext cx="3451843" cy="731872"/>
          </a:xfrm>
          <a:prstGeom prst="rect">
            <a:avLst/>
          </a:prstGeom>
        </p:spPr>
      </p:pic>
      <p:pic>
        <p:nvPicPr>
          <p:cNvPr id="12" name="Picture 11">
            <a:extLst>
              <a:ext uri="{FF2B5EF4-FFF2-40B4-BE49-F238E27FC236}">
                <a16:creationId xmlns:a16="http://schemas.microsoft.com/office/drawing/2014/main" id="{596F637F-F8E9-4E18-9167-C6DEF5FA0A03}"/>
              </a:ext>
            </a:extLst>
          </p:cNvPr>
          <p:cNvPicPr>
            <a:picLocks noChangeAspect="1"/>
          </p:cNvPicPr>
          <p:nvPr/>
        </p:nvPicPr>
        <p:blipFill>
          <a:blip r:embed="rId6"/>
          <a:stretch>
            <a:fillRect/>
          </a:stretch>
        </p:blipFill>
        <p:spPr>
          <a:xfrm>
            <a:off x="2720378" y="5599163"/>
            <a:ext cx="2556808" cy="1173636"/>
          </a:xfrm>
          <a:prstGeom prst="rect">
            <a:avLst/>
          </a:prstGeom>
        </p:spPr>
      </p:pic>
      <p:graphicFrame>
        <p:nvGraphicFramePr>
          <p:cNvPr id="6" name="Table 5">
            <a:extLst>
              <a:ext uri="{FF2B5EF4-FFF2-40B4-BE49-F238E27FC236}">
                <a16:creationId xmlns:a16="http://schemas.microsoft.com/office/drawing/2014/main" id="{8DE06E65-3EB5-48D0-9F0B-7242EAF74218}"/>
              </a:ext>
            </a:extLst>
          </p:cNvPr>
          <p:cNvGraphicFramePr>
            <a:graphicFrameLocks noGrp="1"/>
          </p:cNvGraphicFramePr>
          <p:nvPr>
            <p:extLst>
              <p:ext uri="{D42A27DB-BD31-4B8C-83A1-F6EECF244321}">
                <p14:modId xmlns:p14="http://schemas.microsoft.com/office/powerpoint/2010/main" val="1421917217"/>
              </p:ext>
            </p:extLst>
          </p:nvPr>
        </p:nvGraphicFramePr>
        <p:xfrm>
          <a:off x="1777520" y="2573632"/>
          <a:ext cx="5616624" cy="2910842"/>
        </p:xfrm>
        <a:graphic>
          <a:graphicData uri="http://schemas.openxmlformats.org/drawingml/2006/table">
            <a:tbl>
              <a:tblPr firstRow="1" firstCol="1" bandRow="1"/>
              <a:tblGrid>
                <a:gridCol w="1408964">
                  <a:extLst>
                    <a:ext uri="{9D8B030D-6E8A-4147-A177-3AD203B41FA5}">
                      <a16:colId xmlns:a16="http://schemas.microsoft.com/office/drawing/2014/main" val="76426181"/>
                    </a:ext>
                  </a:extLst>
                </a:gridCol>
                <a:gridCol w="4207660">
                  <a:extLst>
                    <a:ext uri="{9D8B030D-6E8A-4147-A177-3AD203B41FA5}">
                      <a16:colId xmlns:a16="http://schemas.microsoft.com/office/drawing/2014/main" val="2707418734"/>
                    </a:ext>
                  </a:extLst>
                </a:gridCol>
              </a:tblGrid>
              <a:tr h="713387">
                <a:tc>
                  <a:txBody>
                    <a:bodyPr/>
                    <a:lstStyle/>
                    <a:p>
                      <a:pPr>
                        <a:lnSpc>
                          <a:spcPct val="107000"/>
                        </a:lnSpc>
                        <a:spcAft>
                          <a:spcPts val="0"/>
                        </a:spcAft>
                      </a:pPr>
                      <a:endParaRPr lang="it-IT"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it-IT" sz="1400" b="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Incentivi disponibili</a:t>
                      </a:r>
                      <a:endParaRPr lang="en-US" sz="1400" b="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a:t>
                      </a:r>
                    </a:p>
                  </a:txBody>
                  <a:tcPr marL="68580" marR="68580" marT="0" marB="0">
                    <a:lnL w="19050" cap="flat" cmpd="dbl"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9050" cap="flat" cmpd="dbl"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800"/>
                        </a:spcAft>
                      </a:pPr>
                      <a:r>
                        <a:rPr lang="it-IT" sz="1400" b="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Biglietto aereo </a:t>
                      </a:r>
                      <a:r>
                        <a:rPr lang="it-IT"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in classe economica a/r </a:t>
                      </a:r>
                      <a:r>
                        <a:rPr lang="it-IT" sz="1400" kern="120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per Taiwan </a:t>
                      </a:r>
                      <a:endParaRPr lang="en-US"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b="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Soggiorno</a:t>
                      </a:r>
                      <a:r>
                        <a:rPr lang="it-IT"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 fino di 3 notti consecutive in un Hotel convenzionato</a:t>
                      </a:r>
                      <a:endParaRPr lang="en-US"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D7D31"/>
                      </a:solidFill>
                      <a:prstDash val="solid"/>
                      <a:round/>
                      <a:headEnd type="none" w="med" len="med"/>
                      <a:tailEnd type="none" w="med" len="med"/>
                    </a:lnL>
                    <a:lnR w="19050" cap="flat" cmpd="dbl" algn="ctr">
                      <a:solidFill>
                        <a:srgbClr val="ED7D31"/>
                      </a:solidFill>
                      <a:prstDash val="solid"/>
                      <a:round/>
                      <a:headEnd type="none" w="med" len="med"/>
                      <a:tailEnd type="none" w="med" len="med"/>
                    </a:lnR>
                    <a:lnT w="19050" cap="flat" cmpd="dbl"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707558464"/>
                  </a:ext>
                </a:extLst>
              </a:tr>
              <a:tr h="1224136">
                <a:tc>
                  <a:txBody>
                    <a:bodyPr/>
                    <a:lstStyle/>
                    <a:p>
                      <a:pPr>
                        <a:lnSpc>
                          <a:spcPct val="107000"/>
                        </a:lnSpc>
                        <a:spcAft>
                          <a:spcPts val="800"/>
                        </a:spcAft>
                      </a:pPr>
                      <a:endParaRPr lang="it-IT" sz="1400" b="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b="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Requisiti richiesti</a:t>
                      </a:r>
                      <a:endParaRPr lang="en-US" sz="1400" b="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nSpc>
                          <a:spcPct val="107000"/>
                        </a:lnSpc>
                        <a:spcAft>
                          <a:spcPts val="800"/>
                        </a:spcAft>
                      </a:pPr>
                      <a:r>
                        <a:rPr lang="it-IT"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Selezione in base al giro d’affari più alto negli ultimi tre anni</a:t>
                      </a:r>
                      <a:endParaRPr lang="en-US"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Nessun incentivo TAITRA ottenuto nel corso dell’anno corrente</a:t>
                      </a:r>
                      <a:endParaRPr lang="en-US" sz="1400"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D7D31"/>
                      </a:solidFill>
                      <a:prstDash val="solid"/>
                      <a:round/>
                      <a:headEnd type="none" w="med" len="med"/>
                      <a:tailEnd type="none" w="med" len="med"/>
                    </a:lnL>
                    <a:lnR w="19050" cap="flat" cmpd="dbl"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993449738"/>
                  </a:ext>
                </a:extLst>
              </a:tr>
              <a:tr h="784942">
                <a:tc gridSpan="2">
                  <a:txBody>
                    <a:bodyPr/>
                    <a:lstStyle/>
                    <a:p>
                      <a:pPr>
                        <a:lnSpc>
                          <a:spcPct val="107000"/>
                        </a:lnSpc>
                        <a:spcAft>
                          <a:spcPts val="800"/>
                        </a:spcAft>
                      </a:pPr>
                      <a:r>
                        <a:rPr lang="it-IT" sz="1400" i="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rPr>
                        <a:t>Gli incentivi sono fruibili da una sola persona per azienda. L’approvazione della richiesta è subordinata al possesso dei requisiti previsti e alla disponibilità residua di fondi.</a:t>
                      </a:r>
                      <a:endParaRPr lang="en-US" sz="1400" i="1" kern="12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ED7D31"/>
                      </a:solidFill>
                      <a:prstDash val="solid"/>
                      <a:round/>
                      <a:headEnd type="none" w="med" len="med"/>
                      <a:tailEnd type="none" w="med" len="med"/>
                    </a:lnL>
                    <a:lnR w="19050" cap="flat" cmpd="dbl"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dbl" algn="ctr">
                      <a:solidFill>
                        <a:srgbClr val="ED7D3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70471944"/>
                  </a:ext>
                </a:extLst>
              </a:tr>
            </a:tbl>
          </a:graphicData>
        </a:graphic>
      </p:graphicFrame>
      <p:sp>
        <p:nvSpPr>
          <p:cNvPr id="7" name="TextBox 6">
            <a:extLst>
              <a:ext uri="{FF2B5EF4-FFF2-40B4-BE49-F238E27FC236}">
                <a16:creationId xmlns:a16="http://schemas.microsoft.com/office/drawing/2014/main" id="{DD335BCC-0C72-4E25-B763-8A1243709C2E}"/>
              </a:ext>
            </a:extLst>
          </p:cNvPr>
          <p:cNvSpPr txBox="1"/>
          <p:nvPr/>
        </p:nvSpPr>
        <p:spPr>
          <a:xfrm>
            <a:off x="683568" y="1890517"/>
            <a:ext cx="7704856" cy="646331"/>
          </a:xfrm>
          <a:prstGeom prst="rect">
            <a:avLst/>
          </a:prstGeom>
          <a:noFill/>
        </p:spPr>
        <p:txBody>
          <a:bodyPr wrap="square" rtlCol="0">
            <a:spAutoFit/>
          </a:bodyPr>
          <a:lstStyle/>
          <a:p>
            <a:pPr marL="285750" indent="-285750">
              <a:buFont typeface="Wingdings" panose="05000000000000000000" pitchFamily="2" charset="2"/>
              <a:buChar char="Ø"/>
            </a:pPr>
            <a:r>
              <a:rPr lang="it-IT" dirty="0">
                <a:latin typeface="Tw Cen MT" panose="020B0602020104020603" pitchFamily="34" charset="0"/>
              </a:rPr>
              <a:t>Selezione di potenziali fornitori sulla base delle merceologie di interesse</a:t>
            </a:r>
          </a:p>
          <a:p>
            <a:pPr marL="285750" indent="-285750">
              <a:buFont typeface="Wingdings" panose="05000000000000000000" pitchFamily="2" charset="2"/>
              <a:buChar char="Ø"/>
            </a:pPr>
            <a:r>
              <a:rPr lang="it-IT" dirty="0">
                <a:latin typeface="Tw Cen MT" panose="020B0602020104020603" pitchFamily="34" charset="0"/>
              </a:rPr>
              <a:t>Sessione B2B con desk dedicato</a:t>
            </a:r>
            <a:endParaRPr lang="en-US" dirty="0">
              <a:latin typeface="Tw Cen MT" panose="020B0602020104020603" pitchFamily="34" charset="0"/>
            </a:endParaRPr>
          </a:p>
        </p:txBody>
      </p:sp>
    </p:spTree>
    <p:extLst>
      <p:ext uri="{BB962C8B-B14F-4D97-AF65-F5344CB8AC3E}">
        <p14:creationId xmlns:p14="http://schemas.microsoft.com/office/powerpoint/2010/main" val="419007197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11188" y="476250"/>
            <a:ext cx="1873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2400" b="0" i="0" u="none" strike="noStrike" kern="1200" cap="none" spc="0" normalizeH="0" baseline="0" noProof="0">
              <a:ln>
                <a:noFill/>
              </a:ln>
              <a:solidFill>
                <a:srgbClr val="1F497D"/>
              </a:solidFill>
              <a:effectLst/>
              <a:uLnTx/>
              <a:uFillTx/>
              <a:latin typeface="微軟正黑體" pitchFamily="34" charset="-120"/>
              <a:ea typeface="新細明體" panose="02020500000000000000" pitchFamily="18" charset="-120"/>
              <a:cs typeface="+mn-cs"/>
            </a:endParaRPr>
          </a:p>
        </p:txBody>
      </p:sp>
      <p:sp>
        <p:nvSpPr>
          <p:cNvPr id="4" name="Content Placeholder 3"/>
          <p:cNvSpPr>
            <a:spLocks noGrp="1"/>
          </p:cNvSpPr>
          <p:nvPr>
            <p:ph idx="1"/>
          </p:nvPr>
        </p:nvSpPr>
        <p:spPr>
          <a:xfrm>
            <a:off x="457200" y="1902625"/>
            <a:ext cx="8229600" cy="4525963"/>
          </a:xfrm>
        </p:spPr>
        <p:txBody>
          <a:bodyPr>
            <a:normAutofit/>
          </a:bodyPr>
          <a:lstStyle/>
          <a:p>
            <a:pPr marL="0" indent="0" algn="just">
              <a:buNone/>
            </a:pPr>
            <a:r>
              <a:rPr lang="en-US" sz="2400" dirty="0">
                <a:latin typeface="Tw Cen MT" panose="020B0602020104020603" pitchFamily="34" charset="0"/>
              </a:rPr>
              <a:t>Il </a:t>
            </a:r>
            <a:r>
              <a:rPr lang="en-US" sz="2400" dirty="0" err="1">
                <a:latin typeface="Tw Cen MT" panose="020B0602020104020603" pitchFamily="34" charset="0"/>
              </a:rPr>
              <a:t>servizio</a:t>
            </a:r>
            <a:r>
              <a:rPr lang="en-US" sz="2400" dirty="0">
                <a:latin typeface="Tw Cen MT" panose="020B0602020104020603" pitchFamily="34" charset="0"/>
              </a:rPr>
              <a:t> di </a:t>
            </a:r>
            <a:r>
              <a:rPr lang="en-US" sz="2400" dirty="0" err="1">
                <a:latin typeface="Tw Cen MT" panose="020B0602020104020603" pitchFamily="34" charset="0"/>
              </a:rPr>
              <a:t>iMeeting</a:t>
            </a:r>
            <a:r>
              <a:rPr lang="en-US" sz="2400" dirty="0">
                <a:latin typeface="Tw Cen MT" panose="020B0602020104020603" pitchFamily="34" charset="0"/>
              </a:rPr>
              <a:t> è un modo </a:t>
            </a:r>
            <a:r>
              <a:rPr lang="en-US" sz="2400" dirty="0" err="1">
                <a:latin typeface="Tw Cen MT" panose="020B0602020104020603" pitchFamily="34" charset="0"/>
              </a:rPr>
              <a:t>efficace</a:t>
            </a:r>
            <a:r>
              <a:rPr lang="en-US" sz="2400" dirty="0">
                <a:latin typeface="Tw Cen MT" panose="020B0602020104020603" pitchFamily="34" charset="0"/>
              </a:rPr>
              <a:t> e semplice di </a:t>
            </a:r>
            <a:r>
              <a:rPr lang="en-US" sz="2400" dirty="0" err="1">
                <a:latin typeface="Tw Cen MT" panose="020B0602020104020603" pitchFamily="34" charset="0"/>
              </a:rPr>
              <a:t>videoconferenza</a:t>
            </a:r>
            <a:r>
              <a:rPr lang="en-US" sz="2400" dirty="0">
                <a:latin typeface="Tw Cen MT" panose="020B0602020104020603" pitchFamily="34" charset="0"/>
              </a:rPr>
              <a:t> online per </a:t>
            </a:r>
            <a:r>
              <a:rPr lang="en-US" sz="2400" dirty="0" err="1">
                <a:latin typeface="Tw Cen MT" panose="020B0602020104020603" pitchFamily="34" charset="0"/>
              </a:rPr>
              <a:t>supportare</a:t>
            </a:r>
            <a:r>
              <a:rPr lang="en-US" sz="2400" dirty="0">
                <a:latin typeface="Tw Cen MT" panose="020B0602020104020603" pitchFamily="34" charset="0"/>
              </a:rPr>
              <a:t> i buyer ad </a:t>
            </a:r>
            <a:r>
              <a:rPr lang="en-US" sz="2400" dirty="0" err="1">
                <a:latin typeface="Tw Cen MT" panose="020B0602020104020603" pitchFamily="34" charset="0"/>
              </a:rPr>
              <a:t>entrare</a:t>
            </a:r>
            <a:r>
              <a:rPr lang="en-US" sz="2400" dirty="0">
                <a:latin typeface="Tw Cen MT" panose="020B0602020104020603" pitchFamily="34" charset="0"/>
              </a:rPr>
              <a:t> in </a:t>
            </a:r>
            <a:r>
              <a:rPr lang="en-US" sz="2400" dirty="0" err="1">
                <a:latin typeface="Tw Cen MT" panose="020B0602020104020603" pitchFamily="34" charset="0"/>
              </a:rPr>
              <a:t>contatto</a:t>
            </a:r>
            <a:r>
              <a:rPr lang="en-US" sz="2400" dirty="0">
                <a:latin typeface="Tw Cen MT" panose="020B0602020104020603" pitchFamily="34" charset="0"/>
              </a:rPr>
              <a:t> con </a:t>
            </a:r>
            <a:r>
              <a:rPr lang="en-US" sz="2400" dirty="0" err="1">
                <a:latin typeface="Tw Cen MT" panose="020B0602020104020603" pitchFamily="34" charset="0"/>
              </a:rPr>
              <a:t>produttori</a:t>
            </a:r>
            <a:r>
              <a:rPr lang="en-US" sz="2400" dirty="0">
                <a:latin typeface="Tw Cen MT" panose="020B0602020104020603" pitchFamily="34" charset="0"/>
              </a:rPr>
              <a:t>/</a:t>
            </a:r>
            <a:r>
              <a:rPr lang="en-US" sz="2400" dirty="0" err="1">
                <a:latin typeface="Tw Cen MT" panose="020B0602020104020603" pitchFamily="34" charset="0"/>
              </a:rPr>
              <a:t>distributori</a:t>
            </a:r>
            <a:r>
              <a:rPr lang="en-US" sz="2400" dirty="0">
                <a:latin typeface="Tw Cen MT" panose="020B0602020104020603" pitchFamily="34" charset="0"/>
              </a:rPr>
              <a:t> di Taiwan, </a:t>
            </a:r>
            <a:r>
              <a:rPr lang="en-US" sz="2400" dirty="0" err="1">
                <a:latin typeface="Tw Cen MT" panose="020B0602020104020603" pitchFamily="34" charset="0"/>
              </a:rPr>
              <a:t>selezionati</a:t>
            </a:r>
            <a:r>
              <a:rPr lang="en-US" sz="2400" dirty="0">
                <a:latin typeface="Tw Cen MT" panose="020B0602020104020603" pitchFamily="34" charset="0"/>
              </a:rPr>
              <a:t> </a:t>
            </a:r>
            <a:r>
              <a:rPr lang="en-US" sz="2400" dirty="0" err="1">
                <a:latin typeface="Tw Cen MT" panose="020B0602020104020603" pitchFamily="34" charset="0"/>
              </a:rPr>
              <a:t>grazie</a:t>
            </a:r>
            <a:r>
              <a:rPr lang="en-US" sz="2400" dirty="0">
                <a:latin typeface="Tw Cen MT" panose="020B0602020104020603" pitchFamily="34" charset="0"/>
              </a:rPr>
              <a:t> al </a:t>
            </a:r>
            <a:r>
              <a:rPr lang="en-US" sz="2400" dirty="0" err="1">
                <a:latin typeface="Tw Cen MT" panose="020B0602020104020603" pitchFamily="34" charset="0"/>
              </a:rPr>
              <a:t>portale</a:t>
            </a:r>
            <a:r>
              <a:rPr lang="en-US" sz="2400" dirty="0">
                <a:latin typeface="Tw Cen MT" panose="020B0602020104020603" pitchFamily="34" charset="0"/>
              </a:rPr>
              <a:t> </a:t>
            </a:r>
            <a:r>
              <a:rPr lang="en-US" sz="2400" dirty="0" err="1">
                <a:latin typeface="Tw Cen MT" panose="020B0602020104020603" pitchFamily="34" charset="0"/>
              </a:rPr>
              <a:t>TaiwanTrade</a:t>
            </a:r>
            <a:r>
              <a:rPr lang="en-US" sz="2400" dirty="0">
                <a:latin typeface="Tw Cen MT" panose="020B0602020104020603" pitchFamily="34" charset="0"/>
              </a:rPr>
              <a:t>. </a:t>
            </a:r>
            <a:r>
              <a:rPr lang="en-US" sz="1200" dirty="0"/>
              <a:t> </a:t>
            </a:r>
          </a:p>
          <a:p>
            <a:pPr marL="0" indent="0" algn="just">
              <a:buNone/>
            </a:pPr>
            <a:endParaRPr lang="en-US" sz="1200" dirty="0"/>
          </a:p>
          <a:p>
            <a:pPr marL="0" indent="0" algn="just">
              <a:buNone/>
            </a:pPr>
            <a:endParaRPr lang="it-IT" dirty="0">
              <a:solidFill>
                <a:schemeClr val="tx2">
                  <a:lumMod val="50000"/>
                </a:schemeClr>
              </a:solidFill>
            </a:endParaRPr>
          </a:p>
          <a:p>
            <a:pPr marL="0" indent="0" algn="just">
              <a:buNone/>
            </a:pPr>
            <a:endParaRPr lang="it-IT" dirty="0">
              <a:solidFill>
                <a:schemeClr val="tx2">
                  <a:lumMod val="50000"/>
                </a:schemeClr>
              </a:solidFill>
            </a:endParaRPr>
          </a:p>
        </p:txBody>
      </p:sp>
      <p:sp>
        <p:nvSpPr>
          <p:cNvPr id="8" name="標題 19"/>
          <p:cNvSpPr txBox="1">
            <a:spLocks/>
          </p:cNvSpPr>
          <p:nvPr/>
        </p:nvSpPr>
        <p:spPr>
          <a:xfrm>
            <a:off x="457200" y="274638"/>
            <a:ext cx="8507288" cy="1143000"/>
          </a:xfrm>
          <a:prstGeom prst="rect">
            <a:avLst/>
          </a:prstGeom>
          <a:solidFill>
            <a:srgbClr val="0000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400"/>
              </a:lnSpc>
              <a:spcBef>
                <a:spcPct val="0"/>
              </a:spcBef>
              <a:spcAft>
                <a:spcPts val="0"/>
              </a:spcAft>
              <a:buClrTx/>
              <a:buSzTx/>
              <a:buFontTx/>
              <a:buNone/>
              <a:tabLst/>
              <a:defRPr/>
            </a:pPr>
            <a:r>
              <a:rPr kumimoji="0" lang="en-US" altLang="zh-TW" sz="40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    </a:t>
            </a:r>
            <a:r>
              <a:rPr kumimoji="0" lang="en-US" altLang="zh-TW" sz="36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Videoconferenze</a:t>
            </a: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 con </a:t>
            </a:r>
          </a:p>
          <a:p>
            <a:pPr marL="0" marR="0" lvl="0" indent="0" algn="ctr" defTabSz="914400" rtl="0" eaLnBrk="1" fontAlgn="auto" latinLnBrk="0" hangingPunct="1">
              <a:lnSpc>
                <a:spcPts val="4400"/>
              </a:lnSpc>
              <a:spcBef>
                <a:spcPct val="0"/>
              </a:spcBef>
              <a:spcAft>
                <a:spcPts val="0"/>
              </a:spcAft>
              <a:buClrTx/>
              <a:buSzTx/>
              <a:buFontTx/>
              <a:buNone/>
              <a:tabLst/>
              <a:defRPr/>
            </a:pPr>
            <a:r>
              <a:rPr kumimoji="0" lang="en-US" altLang="zh-TW" sz="36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potenziali</a:t>
            </a: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 </a:t>
            </a:r>
            <a:r>
              <a:rPr kumimoji="0" lang="en-US" altLang="zh-TW" sz="36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fornitori</a:t>
            </a:r>
            <a:r>
              <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 </a:t>
            </a:r>
            <a:r>
              <a:rPr kumimoji="0" lang="en-US" altLang="zh-TW" sz="36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iMeeting</a:t>
            </a:r>
            <a:endParaRPr kumimoji="0" lang="en-US" altLang="zh-TW" sz="36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0" y="300652"/>
            <a:ext cx="1154792" cy="1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4F1F4-ED13-4241-9DA9-1272B2A090C4}"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pic>
        <p:nvPicPr>
          <p:cNvPr id="3" name="Picture 2">
            <a:extLst>
              <a:ext uri="{FF2B5EF4-FFF2-40B4-BE49-F238E27FC236}">
                <a16:creationId xmlns:a16="http://schemas.microsoft.com/office/drawing/2014/main" id="{0EA2E861-E37A-4350-B9D7-CA6FD1C47D07}"/>
              </a:ext>
            </a:extLst>
          </p:cNvPr>
          <p:cNvPicPr>
            <a:picLocks noChangeAspect="1"/>
          </p:cNvPicPr>
          <p:nvPr/>
        </p:nvPicPr>
        <p:blipFill>
          <a:blip r:embed="rId4"/>
          <a:stretch>
            <a:fillRect/>
          </a:stretch>
        </p:blipFill>
        <p:spPr>
          <a:xfrm>
            <a:off x="2423257" y="3660546"/>
            <a:ext cx="4472588" cy="2914485"/>
          </a:xfrm>
          <a:prstGeom prst="rect">
            <a:avLst/>
          </a:prstGeom>
        </p:spPr>
      </p:pic>
    </p:spTree>
    <p:extLst>
      <p:ext uri="{BB962C8B-B14F-4D97-AF65-F5344CB8AC3E}">
        <p14:creationId xmlns:p14="http://schemas.microsoft.com/office/powerpoint/2010/main" val="368214205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611188" y="476250"/>
            <a:ext cx="1873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zh-TW" sz="2400" b="0" i="0" u="none" strike="noStrike" kern="1200" cap="none" spc="0" normalizeH="0" baseline="0" noProof="0">
              <a:ln>
                <a:noFill/>
              </a:ln>
              <a:solidFill>
                <a:srgbClr val="1F497D"/>
              </a:solidFill>
              <a:effectLst/>
              <a:uLnTx/>
              <a:uFillTx/>
              <a:latin typeface="微軟正黑體" pitchFamily="34" charset="-120"/>
              <a:ea typeface="新細明體" panose="02020500000000000000" pitchFamily="18" charset="-120"/>
              <a:cs typeface="+mn-cs"/>
            </a:endParaRPr>
          </a:p>
        </p:txBody>
      </p:sp>
      <p:sp>
        <p:nvSpPr>
          <p:cNvPr id="8" name="標題 19"/>
          <p:cNvSpPr txBox="1">
            <a:spLocks/>
          </p:cNvSpPr>
          <p:nvPr/>
        </p:nvSpPr>
        <p:spPr>
          <a:xfrm>
            <a:off x="457200" y="274638"/>
            <a:ext cx="8507288" cy="1143000"/>
          </a:xfrm>
          <a:prstGeom prst="rect">
            <a:avLst/>
          </a:prstGeom>
          <a:solidFill>
            <a:srgbClr val="0000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4400"/>
              </a:lnSpc>
              <a:spcBef>
                <a:spcPct val="0"/>
              </a:spcBef>
              <a:spcAft>
                <a:spcPts val="0"/>
              </a:spcAft>
              <a:buClrTx/>
              <a:buSzTx/>
              <a:buFontTx/>
              <a:buNone/>
              <a:tabLst/>
              <a:defRPr/>
            </a:pPr>
            <a:r>
              <a:rPr kumimoji="0" lang="en-US" altLang="zh-TW" sz="40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Richieste</a:t>
            </a:r>
            <a:r>
              <a:rPr kumimoji="0" lang="en-US" altLang="zh-TW" sz="40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rPr>
              <a:t> </a:t>
            </a:r>
            <a:r>
              <a:rPr kumimoji="0" lang="en-US" altLang="zh-TW" sz="4000" b="1" i="0" u="none" strike="noStrike" kern="1200" cap="none" spc="0" normalizeH="0" baseline="0" noProof="0" dirty="0" err="1">
                <a:ln>
                  <a:noFill/>
                </a:ln>
                <a:solidFill>
                  <a:prstClr val="white"/>
                </a:solidFill>
                <a:effectLst/>
                <a:uLnTx/>
                <a:uFillTx/>
                <a:latin typeface="Calibri"/>
                <a:ea typeface="新細明體" panose="02020500000000000000" pitchFamily="18" charset="-120"/>
                <a:cs typeface="+mj-cs"/>
              </a:rPr>
              <a:t>commerciali</a:t>
            </a:r>
            <a:endParaRPr kumimoji="0" lang="en-US" altLang="zh-TW" sz="4000" b="1"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j-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0" y="300652"/>
            <a:ext cx="1154792" cy="1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4F1F4-ED13-4241-9DA9-1272B2A090C4}"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graphicFrame>
        <p:nvGraphicFramePr>
          <p:cNvPr id="4" name="Table 3">
            <a:extLst>
              <a:ext uri="{FF2B5EF4-FFF2-40B4-BE49-F238E27FC236}">
                <a16:creationId xmlns:a16="http://schemas.microsoft.com/office/drawing/2014/main" id="{E0602406-3F41-445B-8CFD-31BE5F70AA07}"/>
              </a:ext>
            </a:extLst>
          </p:cNvPr>
          <p:cNvGraphicFramePr>
            <a:graphicFrameLocks noGrp="1"/>
          </p:cNvGraphicFramePr>
          <p:nvPr>
            <p:extLst>
              <p:ext uri="{D42A27DB-BD31-4B8C-83A1-F6EECF244321}">
                <p14:modId xmlns:p14="http://schemas.microsoft.com/office/powerpoint/2010/main" val="3262856702"/>
              </p:ext>
            </p:extLst>
          </p:nvPr>
        </p:nvGraphicFramePr>
        <p:xfrm>
          <a:off x="1403648" y="1651932"/>
          <a:ext cx="6336704" cy="3520192"/>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117440324"/>
                    </a:ext>
                  </a:extLst>
                </a:gridCol>
                <a:gridCol w="3168352">
                  <a:extLst>
                    <a:ext uri="{9D8B030D-6E8A-4147-A177-3AD203B41FA5}">
                      <a16:colId xmlns:a16="http://schemas.microsoft.com/office/drawing/2014/main" val="42657015"/>
                    </a:ext>
                  </a:extLst>
                </a:gridCol>
              </a:tblGrid>
              <a:tr h="417159">
                <a:tc>
                  <a:txBody>
                    <a:bodyPr/>
                    <a:lstStyle/>
                    <a:p>
                      <a:endParaRPr lang="it-IT" dirty="0"/>
                    </a:p>
                    <a:p>
                      <a:endParaRPr lang="en-US" dirty="0"/>
                    </a:p>
                  </a:txBody>
                  <a:tcPr/>
                </a:tc>
                <a:tc>
                  <a:txBody>
                    <a:bodyPr/>
                    <a:lstStyle/>
                    <a:p>
                      <a:endParaRPr lang="en-US" dirty="0"/>
                    </a:p>
                  </a:txBody>
                  <a:tcPr/>
                </a:tc>
                <a:extLst>
                  <a:ext uri="{0D108BD9-81ED-4DB2-BD59-A6C34878D82A}">
                    <a16:rowId xmlns:a16="http://schemas.microsoft.com/office/drawing/2014/main" val="3010249299"/>
                  </a:ext>
                </a:extLst>
              </a:tr>
              <a:tr h="720028">
                <a:tc>
                  <a:txBody>
                    <a:bodyPr/>
                    <a:lstStyle/>
                    <a:p>
                      <a:r>
                        <a:rPr lang="it-IT" dirty="0"/>
                        <a:t>Informazioni sulle aziende di Taiwan</a:t>
                      </a:r>
                      <a:endParaRPr lang="en-US" dirty="0"/>
                    </a:p>
                  </a:txBody>
                  <a:tcPr/>
                </a:tc>
                <a:tc>
                  <a:txBody>
                    <a:bodyPr/>
                    <a:lstStyle/>
                    <a:p>
                      <a:r>
                        <a:rPr lang="it-IT" dirty="0"/>
                        <a:t>Selezione di partner commerciali italiani</a:t>
                      </a:r>
                      <a:endParaRPr lang="en-US" dirty="0"/>
                    </a:p>
                  </a:txBody>
                  <a:tcPr/>
                </a:tc>
                <a:extLst>
                  <a:ext uri="{0D108BD9-81ED-4DB2-BD59-A6C34878D82A}">
                    <a16:rowId xmlns:a16="http://schemas.microsoft.com/office/drawing/2014/main" val="702241663"/>
                  </a:ext>
                </a:extLst>
              </a:tr>
              <a:tr h="720028">
                <a:tc>
                  <a:txBody>
                    <a:bodyPr/>
                    <a:lstStyle/>
                    <a:p>
                      <a:r>
                        <a:rPr lang="it-IT" dirty="0"/>
                        <a:t>Diffusione dati sull’economia del Paese</a:t>
                      </a:r>
                      <a:endParaRPr lang="en-US" dirty="0"/>
                    </a:p>
                  </a:txBody>
                  <a:tcPr/>
                </a:tc>
                <a:tc>
                  <a:txBody>
                    <a:bodyPr/>
                    <a:lstStyle/>
                    <a:p>
                      <a:r>
                        <a:rPr lang="it-IT" dirty="0"/>
                        <a:t>Sostegno nel processo di internazionalizzazione</a:t>
                      </a:r>
                      <a:endParaRPr lang="en-US" dirty="0"/>
                    </a:p>
                  </a:txBody>
                  <a:tcPr/>
                </a:tc>
                <a:extLst>
                  <a:ext uri="{0D108BD9-81ED-4DB2-BD59-A6C34878D82A}">
                    <a16:rowId xmlns:a16="http://schemas.microsoft.com/office/drawing/2014/main" val="3981193971"/>
                  </a:ext>
                </a:extLst>
              </a:tr>
              <a:tr h="720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Ricerca di fornitori </a:t>
                      </a:r>
                    </a:p>
                    <a:p>
                      <a:endParaRPr lang="en-US" dirty="0"/>
                    </a:p>
                  </a:txBody>
                  <a:tcPr/>
                </a:tc>
                <a:tc>
                  <a:txBody>
                    <a:bodyPr/>
                    <a:lstStyle/>
                    <a:p>
                      <a:r>
                        <a:rPr lang="it-IT" dirty="0"/>
                        <a:t>Assistenza tramite figure professionali specializzate</a:t>
                      </a:r>
                      <a:endParaRPr lang="en-US" dirty="0"/>
                    </a:p>
                  </a:txBody>
                  <a:tcPr/>
                </a:tc>
                <a:extLst>
                  <a:ext uri="{0D108BD9-81ED-4DB2-BD59-A6C34878D82A}">
                    <a16:rowId xmlns:a16="http://schemas.microsoft.com/office/drawing/2014/main" val="152601080"/>
                  </a:ext>
                </a:extLst>
              </a:tr>
              <a:tr h="720028">
                <a:tc>
                  <a:txBody>
                    <a:bodyPr/>
                    <a:lstStyle/>
                    <a:p>
                      <a:r>
                        <a:rPr lang="it-IT" dirty="0"/>
                        <a:t>Supporto nella partecipazione alle fiere TAITRA</a:t>
                      </a:r>
                      <a:endParaRPr lang="en-US" dirty="0"/>
                    </a:p>
                  </a:txBody>
                  <a:tcPr/>
                </a:tc>
                <a:tc>
                  <a:txBody>
                    <a:bodyPr/>
                    <a:lstStyle/>
                    <a:p>
                      <a:endParaRPr lang="en-US" dirty="0"/>
                    </a:p>
                  </a:txBody>
                  <a:tcPr/>
                </a:tc>
                <a:extLst>
                  <a:ext uri="{0D108BD9-81ED-4DB2-BD59-A6C34878D82A}">
                    <a16:rowId xmlns:a16="http://schemas.microsoft.com/office/drawing/2014/main" val="1133764657"/>
                  </a:ext>
                </a:extLst>
              </a:tr>
            </a:tbl>
          </a:graphicData>
        </a:graphic>
      </p:graphicFrame>
      <p:pic>
        <p:nvPicPr>
          <p:cNvPr id="6" name="Picture 5">
            <a:extLst>
              <a:ext uri="{FF2B5EF4-FFF2-40B4-BE49-F238E27FC236}">
                <a16:creationId xmlns:a16="http://schemas.microsoft.com/office/drawing/2014/main" id="{1DD43114-BFD4-4F46-B3B5-93EC6D6D76C5}"/>
              </a:ext>
            </a:extLst>
          </p:cNvPr>
          <p:cNvPicPr>
            <a:picLocks noChangeAspect="1"/>
          </p:cNvPicPr>
          <p:nvPr/>
        </p:nvPicPr>
        <p:blipFill>
          <a:blip r:embed="rId4"/>
          <a:stretch>
            <a:fillRect/>
          </a:stretch>
        </p:blipFill>
        <p:spPr>
          <a:xfrm>
            <a:off x="3185786" y="5205153"/>
            <a:ext cx="2772428" cy="1620102"/>
          </a:xfrm>
          <a:prstGeom prst="rect">
            <a:avLst/>
          </a:prstGeom>
        </p:spPr>
      </p:pic>
      <p:pic>
        <p:nvPicPr>
          <p:cNvPr id="9" name="Picture 8">
            <a:extLst>
              <a:ext uri="{FF2B5EF4-FFF2-40B4-BE49-F238E27FC236}">
                <a16:creationId xmlns:a16="http://schemas.microsoft.com/office/drawing/2014/main" id="{AF21D061-F9A4-4B7C-84B9-FCD3F541F6A3}"/>
              </a:ext>
            </a:extLst>
          </p:cNvPr>
          <p:cNvPicPr>
            <a:picLocks noChangeAspect="1"/>
          </p:cNvPicPr>
          <p:nvPr/>
        </p:nvPicPr>
        <p:blipFill>
          <a:blip r:embed="rId5"/>
          <a:stretch>
            <a:fillRect/>
          </a:stretch>
        </p:blipFill>
        <p:spPr>
          <a:xfrm>
            <a:off x="2771800" y="1761396"/>
            <a:ext cx="648072" cy="430917"/>
          </a:xfrm>
          <a:prstGeom prst="rect">
            <a:avLst/>
          </a:prstGeom>
        </p:spPr>
      </p:pic>
      <p:pic>
        <p:nvPicPr>
          <p:cNvPr id="11" name="Picture 10">
            <a:extLst>
              <a:ext uri="{FF2B5EF4-FFF2-40B4-BE49-F238E27FC236}">
                <a16:creationId xmlns:a16="http://schemas.microsoft.com/office/drawing/2014/main" id="{1FD9D6D4-93A0-4879-B87B-0EC85251FE9E}"/>
              </a:ext>
            </a:extLst>
          </p:cNvPr>
          <p:cNvPicPr>
            <a:picLocks noChangeAspect="1"/>
          </p:cNvPicPr>
          <p:nvPr/>
        </p:nvPicPr>
        <p:blipFill>
          <a:blip r:embed="rId6"/>
          <a:stretch>
            <a:fillRect/>
          </a:stretch>
        </p:blipFill>
        <p:spPr>
          <a:xfrm>
            <a:off x="5731348" y="1761396"/>
            <a:ext cx="648072" cy="430917"/>
          </a:xfrm>
          <a:prstGeom prst="rect">
            <a:avLst/>
          </a:prstGeom>
        </p:spPr>
      </p:pic>
    </p:spTree>
    <p:extLst>
      <p:ext uri="{BB962C8B-B14F-4D97-AF65-F5344CB8AC3E}">
        <p14:creationId xmlns:p14="http://schemas.microsoft.com/office/powerpoint/2010/main" val="3646496562"/>
      </p:ext>
    </p:extLst>
  </p:cSld>
  <p:clrMapOvr>
    <a:masterClrMapping/>
  </p:clrMapOvr>
  <p:transition spd="slow">
    <p:randomBar dir="vert"/>
  </p:transition>
</p:sld>
</file>

<file path=ppt/theme/theme1.xml><?xml version="1.0" encoding="utf-8"?>
<a:theme xmlns:a="http://schemas.openxmlformats.org/drawingml/2006/main" name="簡報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簡報3</Template>
  <TotalTime>66296</TotalTime>
  <Words>1425</Words>
  <Application>Microsoft Office PowerPoint</Application>
  <PresentationFormat>On-screen Show (4:3)</PresentationFormat>
  <Paragraphs>262</Paragraphs>
  <Slides>12</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微軟正黑體</vt:lpstr>
      <vt:lpstr>Arial</vt:lpstr>
      <vt:lpstr>Calibri</vt:lpstr>
      <vt:lpstr>Calibri Light</vt:lpstr>
      <vt:lpstr>Tw Cen MT</vt:lpstr>
      <vt:lpstr>Verdana</vt:lpstr>
      <vt:lpstr>Wingdings</vt:lpstr>
      <vt:lpstr>簡報3</vt:lpstr>
      <vt:lpstr>Office 佈景主題</vt:lpstr>
      <vt:lpstr>Office Theme</vt:lpstr>
      <vt:lpstr>Italia e Taiwan a confronto</vt:lpstr>
      <vt:lpstr>PowerPoint Presentation</vt:lpstr>
      <vt:lpstr>PowerPoint Presentation</vt:lpstr>
      <vt:lpstr>Taiwan Trade Center Milano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Taiwan Trade Center Milano Via Stradivari 4 – 20131 Milano  milan@taitra.org.tw  02 20241008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中華民國對外貿易發展協會 簡報</dc:title>
  <dc:creator>SHANG-WEN HSU</dc:creator>
  <cp:lastModifiedBy>taiwan1</cp:lastModifiedBy>
  <cp:revision>1271</cp:revision>
  <cp:lastPrinted>2019-05-28T13:43:24Z</cp:lastPrinted>
  <dcterms:created xsi:type="dcterms:W3CDTF">2013-08-22T01:45:39Z</dcterms:created>
  <dcterms:modified xsi:type="dcterms:W3CDTF">2019-05-28T14:13:17Z</dcterms:modified>
</cp:coreProperties>
</file>