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5"/>
  </p:sldMasterIdLst>
  <p:handoutMasterIdLst>
    <p:handoutMasterId r:id="rId7"/>
  </p:handoutMasterIdLst>
  <p:sldIdLst>
    <p:sldId id="256" r:id="rId6"/>
  </p:sldIdLst>
  <p:sldSz cx="6858000" cy="9906000" type="A4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D050"/>
    <a:srgbClr val="AED782"/>
    <a:srgbClr val="C4E5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317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88355EC3-EBAF-7240-EEB2-22CC7D1FB0A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FD4776F4-6F10-3A98-7D2B-73B65BF0A5F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79B6C7-1D7C-4BEF-8CAC-D95F81936119}" type="datetimeFigureOut">
              <a:rPr lang="it-IT" smtClean="0"/>
              <a:t>16/01/2024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3DEFA4C-2728-EBB6-1058-8F52D75610A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F5F2482-C304-0D1E-2DFF-F2DC881EB15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94B2DC-F85B-424E-8723-CECF38C262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2718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21EDA68-35C4-D630-0475-89E8B30158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F590DBC-7845-B8E3-4259-26ACDC6792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DFD74E6-3AF5-13C8-68CB-4E42B9C97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BC3B-A054-4D2F-ADF3-451EC23AF828}" type="datetimeFigureOut">
              <a:rPr lang="it-IT" smtClean="0"/>
              <a:t>16/01/2024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B6B5FF8-5C55-D769-766B-0578047A4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4092E8A-2927-3D33-766C-8CBF94A7A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682AB-EE11-4E34-86A6-25F5A968A9C2}" type="slidenum">
              <a:rPr lang="it-IT" smtClean="0"/>
              <a:t>‹N›</a:t>
            </a:fld>
            <a:endParaRPr lang="it-IT"/>
          </a:p>
        </p:txBody>
      </p:sp>
      <p:pic>
        <p:nvPicPr>
          <p:cNvPr id="7" name="Immagine 6" descr="Immagine che contiene freccia&#10;&#10;Descrizione generata automaticamente">
            <a:extLst>
              <a:ext uri="{FF2B5EF4-FFF2-40B4-BE49-F238E27FC236}">
                <a16:creationId xmlns:a16="http://schemas.microsoft.com/office/drawing/2014/main" id="{E696D769-66BC-34A5-7F86-E25D2EE9634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"/>
          <a:stretch/>
        </p:blipFill>
        <p:spPr>
          <a:xfrm>
            <a:off x="0" y="7364625"/>
            <a:ext cx="6858000" cy="2554628"/>
          </a:xfrm>
          <a:prstGeom prst="rect">
            <a:avLst/>
          </a:prstGeom>
        </p:spPr>
      </p:pic>
      <p:sp>
        <p:nvSpPr>
          <p:cNvPr id="12" name="Rettangolo 11">
            <a:extLst>
              <a:ext uri="{FF2B5EF4-FFF2-40B4-BE49-F238E27FC236}">
                <a16:creationId xmlns:a16="http://schemas.microsoft.com/office/drawing/2014/main" id="{2EA75FCF-E9A4-34BB-13B8-5C082431E5A1}"/>
              </a:ext>
            </a:extLst>
          </p:cNvPr>
          <p:cNvSpPr/>
          <p:nvPr userDrawn="1"/>
        </p:nvSpPr>
        <p:spPr>
          <a:xfrm>
            <a:off x="0" y="9270999"/>
            <a:ext cx="6858000" cy="660633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5034B70D-4A5E-B9C1-00A2-8CE30731292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2900" y="9461179"/>
            <a:ext cx="909231" cy="295102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F936D13A-382B-DB3F-E971-C1D548E7A4D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7192" y="9500974"/>
            <a:ext cx="1007863" cy="236848"/>
          </a:xfrm>
          <a:prstGeom prst="rect">
            <a:avLst/>
          </a:prstGeom>
        </p:spPr>
      </p:pic>
      <p:pic>
        <p:nvPicPr>
          <p:cNvPr id="8" name="Immagine 7" descr="Immagine che contiene testo&#10;&#10;Descrizione generata automaticamente">
            <a:extLst>
              <a:ext uri="{FF2B5EF4-FFF2-40B4-BE49-F238E27FC236}">
                <a16:creationId xmlns:a16="http://schemas.microsoft.com/office/drawing/2014/main" id="{8C9D1479-C3C4-B48D-2BC6-896CBA952CD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7257" y="9500974"/>
            <a:ext cx="1336431" cy="236848"/>
          </a:xfrm>
          <a:prstGeom prst="rect">
            <a:avLst/>
          </a:prstGeom>
        </p:spPr>
      </p:pic>
      <p:pic>
        <p:nvPicPr>
          <p:cNvPr id="13" name="Immagine 12" descr="Immagine che contiene testo, design, strumento&#10;&#10;Descrizione generata automaticamente">
            <a:extLst>
              <a:ext uri="{FF2B5EF4-FFF2-40B4-BE49-F238E27FC236}">
                <a16:creationId xmlns:a16="http://schemas.microsoft.com/office/drawing/2014/main" id="{DA27313C-34FF-61E2-625B-9DB7A7CB9FA8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3041" y="9433632"/>
            <a:ext cx="568041" cy="388281"/>
          </a:xfrm>
          <a:prstGeom prst="rect">
            <a:avLst/>
          </a:prstGeom>
        </p:spPr>
      </p:pic>
      <p:pic>
        <p:nvPicPr>
          <p:cNvPr id="15" name="Immagine 14" descr="Immagine che contiene Carattere, Elementi grafici, schermata, grafica&#10;&#10;Descrizione generata automaticamente">
            <a:extLst>
              <a:ext uri="{FF2B5EF4-FFF2-40B4-BE49-F238E27FC236}">
                <a16:creationId xmlns:a16="http://schemas.microsoft.com/office/drawing/2014/main" id="{3C218069-676C-361D-C818-22B169FC04A4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719" y="9487592"/>
            <a:ext cx="1421129" cy="260224"/>
          </a:xfrm>
          <a:prstGeom prst="rect">
            <a:avLst/>
          </a:prstGeom>
        </p:spPr>
      </p:pic>
      <p:pic>
        <p:nvPicPr>
          <p:cNvPr id="17" name="Immagine 16">
            <a:extLst>
              <a:ext uri="{FF2B5EF4-FFF2-40B4-BE49-F238E27FC236}">
                <a16:creationId xmlns:a16="http://schemas.microsoft.com/office/drawing/2014/main" id="{C953F021-4699-9A16-9F06-83EF74DDE9B8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1761" y="9445096"/>
            <a:ext cx="666843" cy="333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32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9F0D88-778C-84DA-E823-4767B3978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612D677-05B7-59A6-BE41-69DC254426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117874E-9AF2-420C-A0BB-6809F33F1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BC3B-A054-4D2F-ADF3-451EC23AF828}" type="datetimeFigureOut">
              <a:rPr lang="it-IT" smtClean="0"/>
              <a:t>16/01/2024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96ECEDB-A529-08D3-E06F-F08FDC7E8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9BB7127-418D-27AA-0F27-4B5583DA3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682AB-EE11-4E34-86A6-25F5A968A9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6841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4114705F-A40F-2325-5756-9140141F00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BD5B81A-9208-6B75-366E-280644C949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4C3BFF6-C23F-A416-6271-7A3E016D0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BC3B-A054-4D2F-ADF3-451EC23AF828}" type="datetimeFigureOut">
              <a:rPr lang="it-IT" smtClean="0"/>
              <a:t>16/01/2024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741140A-1A6A-AC6A-D2ED-5278C53D7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8D7AE3F-DBCB-36DA-B2FD-811D689F6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682AB-EE11-4E34-86A6-25F5A968A9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0262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123ECC8-C1C8-D3D7-DC29-61CF1FEAC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284DDE2-1DB3-5A68-98FB-E30504B1D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793C85D-E4B1-4236-1231-35A15A3F1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BC3B-A054-4D2F-ADF3-451EC23AF828}" type="datetimeFigureOut">
              <a:rPr lang="it-IT" smtClean="0"/>
              <a:t>16/01/2024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726A87E-7A92-24B9-2312-247F9D8F1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155337D-8B46-1977-CBF3-DFDA856EE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682AB-EE11-4E34-86A6-25F5A968A9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253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E93839-0054-20E8-0227-A79F9F4D9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D997910-DDED-3F80-1FD3-895CEB6914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C9D7B80-24F6-AB46-C61F-ECC5A6047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BC3B-A054-4D2F-ADF3-451EC23AF828}" type="datetimeFigureOut">
              <a:rPr lang="it-IT" smtClean="0"/>
              <a:t>16/01/2024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229B28A-46CA-FA13-F510-E4B546E49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073F679-AF0B-6917-21E8-90DE3788F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682AB-EE11-4E34-86A6-25F5A968A9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5090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FCD73D-F632-12E6-9600-661A70FBE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F10E67E-2EB3-09B0-AB1A-9C283AD708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F209A11-438A-7D38-E401-5F636E4922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10328F3-8A87-22B7-2BB4-E3AC66E3C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BC3B-A054-4D2F-ADF3-451EC23AF828}" type="datetimeFigureOut">
              <a:rPr lang="it-IT" smtClean="0"/>
              <a:t>16/01/2024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1F9A7B3-E402-ED23-A572-9868DCF38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5F69A1D-F194-14EE-7C91-F017E721B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682AB-EE11-4E34-86A6-25F5A968A9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4215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55F1067-0B33-CE03-5344-70DC703F6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7F7D710-7B2D-0BDA-8F06-4DD1047287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7640C21-94C9-CE9A-31F0-CCAC3173CC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6B265CE-1451-E114-DF76-51BCB13AD6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93726957-E8B8-A8E5-7977-5B4F52FBE1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25D5934D-884B-3E6C-C960-E27382239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BC3B-A054-4D2F-ADF3-451EC23AF828}" type="datetimeFigureOut">
              <a:rPr lang="it-IT" smtClean="0"/>
              <a:t>16/01/2024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C05E5C07-B93B-56D2-C3F5-F0E52C5C7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81CEB684-1A1C-A01B-662D-30580AF0F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682AB-EE11-4E34-86A6-25F5A968A9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840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42EB28-4EA8-044C-9D4A-17622341E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C8543C4-FB3F-850B-B476-E1B5F04CE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BC3B-A054-4D2F-ADF3-451EC23AF828}" type="datetimeFigureOut">
              <a:rPr lang="it-IT" smtClean="0"/>
              <a:t>16/01/2024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BA70682-476F-CFDB-9A0C-C7878AEF8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9057F8B-3B00-FBAD-3EBE-B8AE054CB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682AB-EE11-4E34-86A6-25F5A968A9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3537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951A9C1A-54F9-8930-EE2A-28E150AC3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BC3B-A054-4D2F-ADF3-451EC23AF828}" type="datetimeFigureOut">
              <a:rPr lang="it-IT" smtClean="0"/>
              <a:t>16/01/2024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8FADACE-E169-BB55-142D-1056B70F5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66A5B6C-6481-8E24-AF04-B6C109228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682AB-EE11-4E34-86A6-25F5A968A9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9604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5715666-E693-9D53-8ECC-4DB5B38E1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27B256D-B24B-51AE-0E6E-F0BFCE9983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B237746-5095-1FCC-C416-6AE57CC115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D403451-6A0D-5498-FDC5-785BB90EC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BC3B-A054-4D2F-ADF3-451EC23AF828}" type="datetimeFigureOut">
              <a:rPr lang="it-IT" smtClean="0"/>
              <a:t>16/01/2024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520275A-FDD6-CE49-CE22-4623C9475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F94FFE0-CAE2-9AC8-C485-0490A1868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682AB-EE11-4E34-86A6-25F5A968A9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4949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192CD9F-4E37-AB2B-62DB-32AD26FB2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C620ABA7-5825-9744-AD3C-085421AC52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CE6594C-85B0-B04E-5A41-7914F66B61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668DFDA-5C75-1733-DF60-7F0FC4533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BC3B-A054-4D2F-ADF3-451EC23AF828}" type="datetimeFigureOut">
              <a:rPr lang="it-IT" smtClean="0"/>
              <a:t>16/01/2024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06FEDB3-205F-D51D-CDD2-7EEC581AD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80D926F-36E1-48BA-1524-6424B78F2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682AB-EE11-4E34-86A6-25F5A968A9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5414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BBCD9F12-39FB-53D1-C724-86879188F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6DE7589-7C0E-317A-25A8-C03A6E0E13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FCCA18B-9B37-52D9-2FE5-4F62514C69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5BC3B-A054-4D2F-ADF3-451EC23AF828}" type="datetimeFigureOut">
              <a:rPr lang="it-IT" smtClean="0"/>
              <a:t>16/01/2024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782CFCC-DB85-2E1F-B042-4EC23DA4DB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6314E7E-691F-7D77-2F22-4EFA5E99D5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682AB-EE11-4E34-86A6-25F5A968A9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0999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driana.coviello@basilicata.camcom.it" TargetMode="External"/><Relationship Id="rId2" Type="http://schemas.openxmlformats.org/officeDocument/2006/relationships/hyperlink" Target="mailto:luigi.giorgiomarrano@basilicata.camcom.it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3706">
              <a:schemeClr val="accent4">
                <a:lumMod val="20000"/>
                <a:lumOff val="80000"/>
              </a:schemeClr>
            </a:gs>
            <a:gs pos="60000">
              <a:schemeClr val="accent6">
                <a:lumMod val="20000"/>
                <a:lumOff val="80000"/>
              </a:schemeClr>
            </a:gs>
            <a:gs pos="10000">
              <a:schemeClr val="accent5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>
            <a:extLst>
              <a:ext uri="{FF2B5EF4-FFF2-40B4-BE49-F238E27FC236}">
                <a16:creationId xmlns:a16="http://schemas.microsoft.com/office/drawing/2014/main" id="{E63C304A-1FB6-7CB4-FD9A-119AE7554F46}"/>
              </a:ext>
            </a:extLst>
          </p:cNvPr>
          <p:cNvSpPr txBox="1"/>
          <p:nvPr/>
        </p:nvSpPr>
        <p:spPr>
          <a:xfrm>
            <a:off x="124657" y="73336"/>
            <a:ext cx="6659587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200" kern="1400" dirty="0">
                <a:solidFill>
                  <a:schemeClr val="accent6">
                    <a:lumMod val="75000"/>
                  </a:schemeClr>
                </a:solidFill>
                <a:effectLst/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LA TRANSIZIONE ENERGETICA TRA EFFICIENZA </a:t>
            </a:r>
          </a:p>
          <a:p>
            <a:pPr algn="ctr"/>
            <a:r>
              <a:rPr lang="it-IT" sz="2200" kern="1400" dirty="0">
                <a:solidFill>
                  <a:schemeClr val="accent6">
                    <a:lumMod val="75000"/>
                  </a:schemeClr>
                </a:solidFill>
                <a:effectLst/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E COMUNITÀ ENERGETICHE RINNOVABILI: </a:t>
            </a:r>
          </a:p>
          <a:p>
            <a:pPr algn="ctr"/>
            <a:r>
              <a:rPr lang="it-IT" sz="2200" b="1" kern="1400" dirty="0">
                <a:solidFill>
                  <a:schemeClr val="accent6">
                    <a:lumMod val="50000"/>
                  </a:schemeClr>
                </a:solidFill>
                <a:effectLst/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I CONTRIBUTI PER LA TRANSIZIONE GREEN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43A59ABA-55AB-50FE-C4D0-F55A1F856704}"/>
              </a:ext>
            </a:extLst>
          </p:cNvPr>
          <p:cNvSpPr/>
          <p:nvPr/>
        </p:nvSpPr>
        <p:spPr>
          <a:xfrm>
            <a:off x="-29168" y="1302741"/>
            <a:ext cx="6916336" cy="347024"/>
          </a:xfrm>
          <a:prstGeom prst="rect">
            <a:avLst/>
          </a:prstGeom>
          <a:solidFill>
            <a:srgbClr val="AED7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kern="1400" spc="300" dirty="0">
                <a:solidFill>
                  <a:schemeClr val="bg1"/>
                </a:solidFill>
                <a:latin typeface="Century Gothic" panose="020B0502020202020204" pitchFamily="34" charset="0"/>
                <a:ea typeface="MS Gothic" panose="020B0609070205080204" pitchFamily="49" charset="-128"/>
              </a:rPr>
              <a:t>Giovedì</a:t>
            </a:r>
            <a:r>
              <a:rPr lang="it-IT" b="1" kern="1400" spc="300" dirty="0"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MS Gothic" panose="020B0609070205080204" pitchFamily="49" charset="-128"/>
              </a:rPr>
              <a:t> 25 Gennaio 2024 </a:t>
            </a:r>
            <a:r>
              <a:rPr lang="it-IT" b="1" kern="1400" spc="300" dirty="0">
                <a:solidFill>
                  <a:schemeClr val="bg1"/>
                </a:solidFill>
                <a:latin typeface="Century Gothic" panose="020B0502020202020204" pitchFamily="34" charset="0"/>
                <a:ea typeface="MS Gothic" panose="020B0609070205080204" pitchFamily="49" charset="-128"/>
              </a:rPr>
              <a:t>ore 09:30</a:t>
            </a:r>
            <a:endParaRPr lang="it-IT" b="1" spc="300" dirty="0">
              <a:solidFill>
                <a:schemeClr val="bg1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7E4EE7D1-22FD-25B5-B8C8-9E26F726B437}"/>
              </a:ext>
            </a:extLst>
          </p:cNvPr>
          <p:cNvSpPr txBox="1"/>
          <p:nvPr/>
        </p:nvSpPr>
        <p:spPr>
          <a:xfrm>
            <a:off x="26590" y="1663357"/>
            <a:ext cx="6766671" cy="6102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1200" b="1" i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CAMERA DI COMMERCIO DELLA BASILICATA</a:t>
            </a:r>
          </a:p>
          <a:p>
            <a:pPr algn="ctr">
              <a:lnSpc>
                <a:spcPct val="150000"/>
              </a:lnSpc>
            </a:pPr>
            <a:r>
              <a:rPr lang="it-IT" sz="1200" b="1" i="1" dirty="0">
                <a:solidFill>
                  <a:schemeClr val="accent6">
                    <a:lumMod val="75000"/>
                  </a:schemeClr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ASSET BASILICATA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9A7082C1-A259-27A8-1D2E-7C6E7E5D593F}"/>
              </a:ext>
            </a:extLst>
          </p:cNvPr>
          <p:cNvSpPr txBox="1"/>
          <p:nvPr/>
        </p:nvSpPr>
        <p:spPr>
          <a:xfrm>
            <a:off x="415170" y="3165071"/>
            <a:ext cx="5989512" cy="307777"/>
          </a:xfrm>
          <a:prstGeom prst="rect">
            <a:avLst/>
          </a:prstGeom>
          <a:solidFill>
            <a:schemeClr val="bg1">
              <a:alpha val="37000"/>
            </a:schemeClr>
          </a:solidFill>
        </p:spPr>
        <p:txBody>
          <a:bodyPr wrap="square" anchor="b">
            <a:spAutoFit/>
          </a:bodyPr>
          <a:lstStyle/>
          <a:p>
            <a:pPr algn="ctr"/>
            <a:endParaRPr lang="it-IT" sz="14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asellaDiTesto 9">
            <a:extLst>
              <a:ext uri="{FF2B5EF4-FFF2-40B4-BE49-F238E27FC236}">
                <a16:creationId xmlns:a16="http://schemas.microsoft.com/office/drawing/2014/main" id="{14C9AA13-5CCF-55A0-CAFC-890986E14DED}"/>
              </a:ext>
            </a:extLst>
          </p:cNvPr>
          <p:cNvSpPr txBox="1"/>
          <p:nvPr/>
        </p:nvSpPr>
        <p:spPr>
          <a:xfrm>
            <a:off x="514581" y="6884174"/>
            <a:ext cx="5770007" cy="307777"/>
          </a:xfrm>
          <a:prstGeom prst="rect">
            <a:avLst/>
          </a:prstGeom>
          <a:solidFill>
            <a:schemeClr val="accent6">
              <a:lumMod val="40000"/>
              <a:lumOff val="60000"/>
              <a:alpha val="54000"/>
            </a:schemeClr>
          </a:solidFill>
        </p:spPr>
        <p:txBody>
          <a:bodyPr wrap="square" anchor="ctr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4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LINK ALL’ISCRIZIONE: https://forms.gle/B56Eoi5APoDERhFKA</a:t>
            </a:r>
            <a:endParaRPr lang="it-IT" sz="1400" b="1" i="0" dirty="0">
              <a:solidFill>
                <a:schemeClr val="accent6">
                  <a:lumMod val="50000"/>
                </a:schemeClr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5" name="CasellaDiTesto 10">
            <a:extLst>
              <a:ext uri="{FF2B5EF4-FFF2-40B4-BE49-F238E27FC236}">
                <a16:creationId xmlns:a16="http://schemas.microsoft.com/office/drawing/2014/main" id="{B434C5CA-1EB8-F55D-C740-7FE646CC0508}"/>
              </a:ext>
            </a:extLst>
          </p:cNvPr>
          <p:cNvSpPr txBox="1"/>
          <p:nvPr/>
        </p:nvSpPr>
        <p:spPr>
          <a:xfrm>
            <a:off x="514580" y="7436009"/>
            <a:ext cx="5770007" cy="646331"/>
          </a:xfrm>
          <a:prstGeom prst="rect">
            <a:avLst/>
          </a:prstGeom>
          <a:solidFill>
            <a:schemeClr val="accent6">
              <a:lumMod val="40000"/>
              <a:lumOff val="60000"/>
              <a:alpha val="54000"/>
            </a:schemeClr>
          </a:solidFill>
        </p:spPr>
        <p:txBody>
          <a:bodyPr wrap="square" anchor="ctr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200" b="1" i="0" dirty="0">
                <a:solidFill>
                  <a:schemeClr val="accent6">
                    <a:lumMod val="50000"/>
                  </a:schemeClr>
                </a:solidFill>
                <a:effectLst/>
                <a:latin typeface="Century Gothic" panose="020B0502020202020204" pitchFamily="34" charset="0"/>
              </a:rPr>
              <a:t>PER INFORMAZIONI:</a:t>
            </a:r>
          </a:p>
          <a:p>
            <a:pPr algn="ctr"/>
            <a:r>
              <a:rPr lang="it-IT" sz="1200" i="1" u="sng" dirty="0">
                <a:solidFill>
                  <a:schemeClr val="accent6">
                    <a:lumMod val="50000"/>
                  </a:schemeClr>
                </a:solidFill>
                <a:effectLst/>
                <a:latin typeface="Century Gothic" panose="020B0502020202020204" pitchFamily="34" charset="0"/>
                <a:hlinkClick r:id="rId2"/>
              </a:rPr>
              <a:t>luigi.giorgiomarrano@basilicata.camcom.it</a:t>
            </a:r>
            <a:endParaRPr lang="it-IT" sz="1200" i="1" u="sng" dirty="0">
              <a:solidFill>
                <a:schemeClr val="accent6">
                  <a:lumMod val="50000"/>
                </a:schemeClr>
              </a:solidFill>
              <a:effectLst/>
              <a:latin typeface="Century Gothic" panose="020B0502020202020204" pitchFamily="34" charset="0"/>
            </a:endParaRPr>
          </a:p>
          <a:p>
            <a:pPr algn="ctr"/>
            <a:r>
              <a:rPr lang="it-IT" sz="1200" i="1" u="sng" dirty="0">
                <a:solidFill>
                  <a:schemeClr val="accent6">
                    <a:lumMod val="50000"/>
                  </a:schemeClr>
                </a:solidFill>
                <a:effectLst/>
                <a:latin typeface="Century Gothic" panose="020B0502020202020204" pitchFamily="34" charset="0"/>
                <a:hlinkClick r:id="rId3"/>
              </a:rPr>
              <a:t>adriana.coviello@basilicata.camcom.it</a:t>
            </a:r>
            <a:r>
              <a:rPr lang="it-IT" sz="1200" i="1" u="sng" dirty="0">
                <a:solidFill>
                  <a:schemeClr val="accent6">
                    <a:lumMod val="50000"/>
                  </a:schemeClr>
                </a:solidFill>
                <a:effectLst/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C71CD10A-95DC-AA63-74E5-EC1E60577900}"/>
              </a:ext>
            </a:extLst>
          </p:cNvPr>
          <p:cNvSpPr txBox="1"/>
          <p:nvPr/>
        </p:nvSpPr>
        <p:spPr>
          <a:xfrm>
            <a:off x="514580" y="3159344"/>
            <a:ext cx="5702375" cy="138499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it-IT" sz="1400" dirty="0">
                <a:latin typeface="Century Gothic" panose="020B0502020202020204" pitchFamily="34" charset="0"/>
              </a:rPr>
              <a:t> </a:t>
            </a:r>
          </a:p>
          <a:p>
            <a:endParaRPr lang="it-IT" sz="14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it-IT" sz="14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Avv. Michele Somma </a:t>
            </a:r>
            <a:r>
              <a:rPr lang="it-IT" sz="1400" b="1" i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Presidente Camera di Commercio della Basilicata </a:t>
            </a:r>
            <a:endParaRPr lang="it-IT" sz="14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br>
              <a:rPr lang="it-IT" sz="1400" dirty="0"/>
            </a:br>
            <a:endParaRPr lang="it-IT" sz="1400" b="1" dirty="0">
              <a:solidFill>
                <a:schemeClr val="accent6">
                  <a:lumMod val="50000"/>
                </a:schemeClr>
              </a:solidFill>
              <a:latin typeface="Century Gothic"/>
              <a:ea typeface="Times New Roman" panose="02020603050405020304" pitchFamily="18" charset="0"/>
              <a:cs typeface="Times New Roman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6F8A4D41-8B2B-CD35-2B3D-FE383E35D510}"/>
              </a:ext>
            </a:extLst>
          </p:cNvPr>
          <p:cNvSpPr txBox="1"/>
          <p:nvPr/>
        </p:nvSpPr>
        <p:spPr>
          <a:xfrm>
            <a:off x="557241" y="2563046"/>
            <a:ext cx="5989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Ore 09:15 </a:t>
            </a:r>
            <a:r>
              <a:rPr lang="it-IT" sz="1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| Accreditamento partecipanti</a:t>
            </a:r>
          </a:p>
        </p:txBody>
      </p:sp>
      <p:pic>
        <p:nvPicPr>
          <p:cNvPr id="15" name="Immagine 14">
            <a:extLst>
              <a:ext uri="{FF2B5EF4-FFF2-40B4-BE49-F238E27FC236}">
                <a16:creationId xmlns:a16="http://schemas.microsoft.com/office/drawing/2014/main" id="{884BF8A5-A8BC-3A74-F091-326ECD7DBD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20404" y="1439080"/>
            <a:ext cx="2060627" cy="2030144"/>
          </a:xfrm>
          <a:prstGeom prst="rect">
            <a:avLst/>
          </a:prstGeom>
        </p:spPr>
      </p:pic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64BFDDC1-D9AD-A7DF-6B9C-8312303121D1}"/>
              </a:ext>
            </a:extLst>
          </p:cNvPr>
          <p:cNvSpPr txBox="1"/>
          <p:nvPr/>
        </p:nvSpPr>
        <p:spPr>
          <a:xfrm>
            <a:off x="-17059" y="4999682"/>
            <a:ext cx="6864727" cy="307777"/>
          </a:xfrm>
          <a:prstGeom prst="rect">
            <a:avLst/>
          </a:prstGeom>
          <a:solidFill>
            <a:schemeClr val="bg1">
              <a:alpha val="37000"/>
            </a:schemeClr>
          </a:solidFill>
        </p:spPr>
        <p:txBody>
          <a:bodyPr wrap="square" lIns="91440" tIns="45720" rIns="91440" bIns="45720" anchor="b">
            <a:spAutoFit/>
          </a:bodyPr>
          <a:lstStyle/>
          <a:p>
            <a:pPr algn="ctr"/>
            <a:r>
              <a:rPr lang="it-IT" sz="1400" b="1" dirty="0">
                <a:solidFill>
                  <a:schemeClr val="accent6">
                    <a:lumMod val="50000"/>
                  </a:schemeClr>
                </a:solidFill>
                <a:latin typeface="Century Gothic"/>
                <a:ea typeface="Times New Roman" panose="02020603050405020304" pitchFamily="18" charset="0"/>
                <a:cs typeface="Times New Roman"/>
              </a:rPr>
              <a:t>DESK OPERATIVO CON LE IMPRESE - ORE 10:30 – 12:30</a:t>
            </a:r>
            <a:endParaRPr lang="it-IT" sz="1400" dirty="0">
              <a:solidFill>
                <a:schemeClr val="accent6">
                  <a:lumMod val="50000"/>
                </a:schemeClr>
              </a:solidFill>
              <a:latin typeface="Century Gothic"/>
              <a:ea typeface="Times New Roman" panose="02020603050405020304" pitchFamily="18" charset="0"/>
              <a:cs typeface="Times New Roman"/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7E97BEA6-6FBC-708A-2637-8A1E53225F24}"/>
              </a:ext>
            </a:extLst>
          </p:cNvPr>
          <p:cNvSpPr txBox="1"/>
          <p:nvPr/>
        </p:nvSpPr>
        <p:spPr>
          <a:xfrm>
            <a:off x="-42865" y="5455552"/>
            <a:ext cx="6766671" cy="43088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it-IT" sz="1100" b="1" dirty="0">
                <a:solidFill>
                  <a:schemeClr val="accent6">
                    <a:lumMod val="50000"/>
                  </a:schemeClr>
                </a:solidFill>
                <a:latin typeface="Century Gothic"/>
                <a:cs typeface="Times New Roman"/>
              </a:rPr>
              <a:t>Desk per favorire il dialogo e il confronto diretto tra imprese e l’Esperto sugli incentivi</a:t>
            </a:r>
          </a:p>
          <a:p>
            <a:pPr algn="ctr"/>
            <a:r>
              <a:rPr lang="it-IT" sz="1100" b="1" dirty="0">
                <a:solidFill>
                  <a:schemeClr val="accent6">
                    <a:lumMod val="50000"/>
                  </a:schemeClr>
                </a:solidFill>
                <a:latin typeface="Century Gothic"/>
                <a:cs typeface="Times New Roman"/>
              </a:rPr>
              <a:t>per la transizione green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F638E0CE-DDD8-F623-1C56-CAE4E2D31D2E}"/>
              </a:ext>
            </a:extLst>
          </p:cNvPr>
          <p:cNvSpPr txBox="1"/>
          <p:nvPr/>
        </p:nvSpPr>
        <p:spPr>
          <a:xfrm>
            <a:off x="625010" y="6048007"/>
            <a:ext cx="5430919" cy="287878"/>
          </a:xfrm>
          <a:prstGeom prst="rect">
            <a:avLst/>
          </a:prstGeom>
          <a:solidFill>
            <a:srgbClr val="C4E59F"/>
          </a:solidFill>
        </p:spPr>
        <p:txBody>
          <a:bodyPr wrap="square">
            <a:spAutoFit/>
          </a:bodyPr>
          <a:lstStyle>
            <a:defPPr>
              <a:defRPr lang="it-IT"/>
            </a:defPPr>
            <a:lvl1pPr algn="just">
              <a:defRPr sz="1100" i="1">
                <a:solidFill>
                  <a:schemeClr val="accent6">
                    <a:lumMod val="50000"/>
                  </a:schemeClr>
                </a:solidFill>
                <a:latin typeface="Century Gothic"/>
                <a:cs typeface="Times New Roman"/>
              </a:defRPr>
            </a:lvl1pPr>
          </a:lstStyle>
          <a:p>
            <a:pPr algn="ctr"/>
            <a:r>
              <a:rPr lang="it-IT" sz="1200" b="1" dirty="0"/>
              <a:t>DESTINATARI DELL’INIZIATIVA: 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096175C3-8722-74B5-7A90-3A938D7544E8}"/>
              </a:ext>
            </a:extLst>
          </p:cNvPr>
          <p:cNvSpPr txBox="1"/>
          <p:nvPr/>
        </p:nvSpPr>
        <p:spPr>
          <a:xfrm>
            <a:off x="124657" y="6455510"/>
            <a:ext cx="6766671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it-IT"/>
            </a:defPPr>
            <a:lvl1pPr algn="just">
              <a:defRPr sz="1100" b="1">
                <a:solidFill>
                  <a:schemeClr val="accent6">
                    <a:lumMod val="50000"/>
                  </a:schemeClr>
                </a:solidFill>
                <a:latin typeface="Century Gothic"/>
                <a:cs typeface="Times New Roman"/>
              </a:defRPr>
            </a:lvl1pPr>
          </a:lstStyle>
          <a:p>
            <a:r>
              <a:rPr lang="it-IT" dirty="0"/>
              <a:t>Enti locali, Associazioni di categoria, rappresentanti di Distretti industriali/aree industriali, imprese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1FE9A25D-482E-4FC0-9C10-A655087FF50A}"/>
              </a:ext>
            </a:extLst>
          </p:cNvPr>
          <p:cNvSpPr txBox="1"/>
          <p:nvPr/>
        </p:nvSpPr>
        <p:spPr>
          <a:xfrm>
            <a:off x="273098" y="4096004"/>
            <a:ext cx="6173122" cy="307777"/>
          </a:xfrm>
          <a:prstGeom prst="rect">
            <a:avLst/>
          </a:prstGeom>
          <a:solidFill>
            <a:schemeClr val="bg1">
              <a:alpha val="37000"/>
            </a:schemeClr>
          </a:solidFill>
        </p:spPr>
        <p:txBody>
          <a:bodyPr wrap="square" anchor="b">
            <a:spAutoFit/>
          </a:bodyPr>
          <a:lstStyle/>
          <a:p>
            <a:pPr algn="ctr"/>
            <a:r>
              <a:rPr lang="it-IT" sz="14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RELAZIONI TECNICHE</a:t>
            </a:r>
            <a:endParaRPr lang="it-IT" sz="14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D6046262-E781-484B-AE40-BFAAA471AA6B}"/>
              </a:ext>
            </a:extLst>
          </p:cNvPr>
          <p:cNvSpPr txBox="1"/>
          <p:nvPr/>
        </p:nvSpPr>
        <p:spPr>
          <a:xfrm>
            <a:off x="514580" y="4455353"/>
            <a:ext cx="6343621" cy="73866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it-IT" sz="1400" i="1" dirty="0">
                <a:solidFill>
                  <a:srgbClr val="385723"/>
                </a:solidFill>
                <a:latin typeface="Century Gothic"/>
                <a:cs typeface="Times New Roman"/>
              </a:rPr>
              <a:t>Contributi per le imprese finalizzati alla  transizione green</a:t>
            </a:r>
          </a:p>
          <a:p>
            <a:r>
              <a:rPr lang="it-IT" sz="1400" b="1" i="1" dirty="0">
                <a:solidFill>
                  <a:srgbClr val="385723"/>
                </a:solidFill>
                <a:latin typeface="Century Gothic"/>
                <a:cs typeface="Times New Roman"/>
              </a:rPr>
              <a:t>Michele Pio </a:t>
            </a:r>
            <a:r>
              <a:rPr lang="it-IT" sz="1400" b="1" i="1" dirty="0" err="1">
                <a:solidFill>
                  <a:srgbClr val="385723"/>
                </a:solidFill>
                <a:latin typeface="Century Gothic"/>
                <a:cs typeface="Times New Roman"/>
              </a:rPr>
              <a:t>Parracino</a:t>
            </a:r>
            <a:r>
              <a:rPr lang="it-IT" sz="1400" b="1" i="1" dirty="0">
                <a:solidFill>
                  <a:srgbClr val="385723"/>
                </a:solidFill>
                <a:latin typeface="Century Gothic"/>
                <a:cs typeface="Times New Roman"/>
              </a:rPr>
              <a:t> – Esperti Dintec Finanza agevolata</a:t>
            </a:r>
            <a:endParaRPr lang="it-IT" sz="1400" b="1" i="1" dirty="0">
              <a:solidFill>
                <a:schemeClr val="accent6">
                  <a:lumMod val="50000"/>
                </a:schemeClr>
              </a:solidFill>
              <a:latin typeface="Century Gothic"/>
              <a:cs typeface="Times New Roman"/>
            </a:endParaRPr>
          </a:p>
          <a:p>
            <a:endParaRPr lang="it-IT" sz="1400" b="1" dirty="0">
              <a:solidFill>
                <a:schemeClr val="accent6">
                  <a:lumMod val="50000"/>
                </a:schemeClr>
              </a:solidFill>
              <a:latin typeface="Century Gothic"/>
              <a:ea typeface="Times New Roman" panose="02020603050405020304" pitchFamily="18" charset="0"/>
              <a:cs typeface="Times New Roman"/>
            </a:endParaRP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DACEBB47-53AF-4E68-86E2-0B19396FCB64}"/>
              </a:ext>
            </a:extLst>
          </p:cNvPr>
          <p:cNvSpPr txBox="1"/>
          <p:nvPr/>
        </p:nvSpPr>
        <p:spPr>
          <a:xfrm>
            <a:off x="440620" y="3113926"/>
            <a:ext cx="5985580" cy="315074"/>
          </a:xfrm>
          <a:prstGeom prst="rect">
            <a:avLst/>
          </a:prstGeom>
          <a:solidFill>
            <a:schemeClr val="bg1">
              <a:alpha val="37000"/>
            </a:schemeClr>
          </a:solidFill>
        </p:spPr>
        <p:txBody>
          <a:bodyPr wrap="square" anchor="b">
            <a:spAutoFit/>
          </a:bodyPr>
          <a:lstStyle/>
          <a:p>
            <a:pPr algn="ctr"/>
            <a:r>
              <a:rPr lang="it-IT" sz="14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SALUTI ISTITUZIONALI</a:t>
            </a:r>
          </a:p>
        </p:txBody>
      </p:sp>
    </p:spTree>
    <p:extLst>
      <p:ext uri="{BB962C8B-B14F-4D97-AF65-F5344CB8AC3E}">
        <p14:creationId xmlns:p14="http://schemas.microsoft.com/office/powerpoint/2010/main" val="505586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provazioni xmlns="aeb4a8a2-d325-4366-8bf4-d561aa142a34" xsi:nil="true"/>
    <Esente xmlns="aeb4a8a2-d325-4366-8bf4-d561aa142a34">S</Esente>
    <Costi_x0020_presunti xmlns="221b9b05-8e24-42e8-b51f-1c2de44df1dd" xsi:nil="true"/>
    <Anno xmlns="aeb4a8a2-d325-4366-8bf4-d561aa142a34" xsi:nil="true"/>
    <DocumentSetDescription xmlns="http://schemas.microsoft.com/sharepoint/v3" xsi:nil="true"/>
    <Stato xmlns="221b9b05-8e24-42e8-b51f-1c2de44df1dd">Predisposizione offerta</Stato>
    <_dlc_DocIdPersistId xmlns="aeb4a8a2-d325-4366-8bf4-d561aa142a34" xsi:nil="true"/>
    <_dlc_DocId xmlns="aeb4a8a2-d325-4366-8bf4-d561aa142a34">TMP2W6MRDXZJ-1300152495-830165</_dlc_DocId>
    <TaxCatchAll xmlns="aeb4a8a2-d325-4366-8bf4-d561aa142a34" xsi:nil="true"/>
    <Numero xmlns="aeb4a8a2-d325-4366-8bf4-d561aa142a34" xsi:nil="true"/>
    <Importo_x0020_netto xmlns="aeb4a8a2-d325-4366-8bf4-d561aa142a34" xsi:nil="true"/>
    <Cliente xmlns="aeb4a8a2-d325-4366-8bf4-d561aa142a34" xsi:nil="true"/>
    <Responsabile xmlns="aeb4a8a2-d325-4366-8bf4-d561aa142a34">
      <UserInfo>
        <DisplayName/>
        <AccountId xsi:nil="true"/>
        <AccountType/>
      </UserInfo>
    </Responsabile>
    <_Flow_SignoffStatus xmlns="221b9b05-8e24-42e8-b51f-1c2de44df1dd" xsi:nil="true"/>
    <Codice_x0020_Attività xmlns="aeb4a8a2-d325-4366-8bf4-d561aa142a34">SOI</Codice_x0020_Attività>
    <_dlc_DocIdUrl xmlns="aeb4a8a2-d325-4366-8bf4-d561aa142a34">
      <Url>https://dintecscrl.sharepoint.com/sites/Development/_layouts/15/DocIdRedir.aspx?ID=TMP2W6MRDXZJ-1300152495-830165</Url>
      <Description>TMP2W6MRDXZJ-1300152495-830165</Description>
    </_dlc_DocIdUrl>
    <lcf76f155ced4ddcb4097134ff3c332f xmlns="221b9b05-8e24-42e8-b51f-1c2de44df1dd">
      <Terms xmlns="http://schemas.microsoft.com/office/infopath/2007/PartnerControls"/>
    </lcf76f155ced4ddcb4097134ff3c332f>
    <Fabbisogni xmlns="221b9b05-8e24-42e8-b51f-1c2de44df1dd" xsi:nil="true"/>
    <APERTA_x002f_CHIUSA xmlns="221b9b05-8e24-42e8-b51f-1c2de44df1dd">APERTA</APERTA_x002f_CHIUSA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1E6FCFB69C810479F3933339869F687" ma:contentTypeVersion="41" ma:contentTypeDescription="Creare un nuovo documento." ma:contentTypeScope="" ma:versionID="36509e9841f8ad6fa5ead0a4c479283d">
  <xsd:schema xmlns:xsd="http://www.w3.org/2001/XMLSchema" xmlns:xs="http://www.w3.org/2001/XMLSchema" xmlns:p="http://schemas.microsoft.com/office/2006/metadata/properties" xmlns:ns1="http://schemas.microsoft.com/sharepoint/v3" xmlns:ns2="aeb4a8a2-d325-4366-8bf4-d561aa142a34" xmlns:ns3="221b9b05-8e24-42e8-b51f-1c2de44df1dd" targetNamespace="http://schemas.microsoft.com/office/2006/metadata/properties" ma:root="true" ma:fieldsID="db982b2dc69603fe7712462a6b57efda" ns1:_="" ns2:_="" ns3:_="">
    <xsd:import namespace="http://schemas.microsoft.com/sharepoint/v3"/>
    <xsd:import namespace="aeb4a8a2-d325-4366-8bf4-d561aa142a34"/>
    <xsd:import namespace="221b9b05-8e24-42e8-b51f-1c2de44df1dd"/>
    <xsd:element name="properties">
      <xsd:complexType>
        <xsd:sequence>
          <xsd:element name="documentManagement">
            <xsd:complexType>
              <xsd:all>
                <xsd:element ref="ns2:_dlc_DocIdUrl" minOccurs="0"/>
                <xsd:element ref="ns1:DocumentSetDescription" minOccurs="0"/>
                <xsd:element ref="ns2:Numero" minOccurs="0"/>
                <xsd:element ref="ns2:Importo_x0020_netto" minOccurs="0"/>
                <xsd:element ref="ns2:Cliente" minOccurs="0"/>
                <xsd:element ref="ns2:Responsabile" minOccurs="0"/>
                <xsd:element ref="ns2:Approvazioni" minOccurs="0"/>
                <xsd:element ref="ns3:Stato" minOccurs="0"/>
                <xsd:element ref="ns2:Anno" minOccurs="0"/>
                <xsd:element ref="ns3:Costi_x0020_presunti" minOccurs="0"/>
                <xsd:element ref="ns3:_Flow_SignoffStatus" minOccurs="0"/>
                <xsd:element ref="ns2:Esente" minOccurs="0"/>
                <xsd:element ref="ns2:Codice_x0020_Attività" minOccurs="0"/>
                <xsd:element ref="ns3:Fabbisogni" minOccurs="0"/>
                <xsd:element ref="ns2:_dlc_DocId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lcf76f155ced4ddcb4097134ff3c332f" minOccurs="0"/>
                <xsd:element ref="ns2:TaxCatchAll" minOccurs="0"/>
                <xsd:element ref="ns3:APERTA_x002f_CHIUSA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DocumentSetDescription" ma:index="3" nillable="true" ma:displayName="Descrizione" ma:description="Una descrizione del set di documenti" ma:internalName="DocumentSetDescription" ma:readOnly="fals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b4a8a2-d325-4366-8bf4-d561aa142a34" elementFormDefault="qualified">
    <xsd:import namespace="http://schemas.microsoft.com/office/2006/documentManagement/types"/>
    <xsd:import namespace="http://schemas.microsoft.com/office/infopath/2007/PartnerControls"/>
    <xsd:element name="_dlc_DocIdUrl" ma:index="2" nillable="true" ma:displayName="ID documento" ma:description="Collegamento permanente al documento." ma:hidden="true" ma:internalName="_dlc_DocIdUrl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Numero" ma:index="4" nillable="true" ma:displayName="Numero" ma:internalName="Numero" ma:readOnly="false">
      <xsd:simpleType>
        <xsd:restriction base="dms:Number"/>
      </xsd:simpleType>
    </xsd:element>
    <xsd:element name="Importo_x0020_netto" ma:index="5" nillable="true" ma:displayName="Importo netto" ma:decimals="2" ma:LCID="1040" ma:internalName="Importo_x0020_netto" ma:readOnly="false">
      <xsd:simpleType>
        <xsd:restriction base="dms:Currency"/>
      </xsd:simpleType>
    </xsd:element>
    <xsd:element name="Cliente" ma:index="6" nillable="true" ma:displayName="Cliente" ma:list="{9e21d0f9-1230-4e21-8982-0276c16a01c3}" ma:internalName="Cliente" ma:readOnly="false" ma:showField="RagioneSociale" ma:web="aeb4a8a2-d325-4366-8bf4-d561aa142a34">
      <xsd:simpleType>
        <xsd:restriction base="dms:Lookup"/>
      </xsd:simpleType>
    </xsd:element>
    <xsd:element name="Responsabile" ma:index="7" nillable="true" ma:displayName="Referente" ma:format="Dropdown" ma:list="UserInfo" ma:SharePointGroup="0" ma:internalName="Responsabile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pprovazioni" ma:index="9" nillable="true" ma:displayName="Approvazioni" ma:hidden="true" ma:internalName="Approvazioni" ma:readOnly="false">
      <xsd:simpleType>
        <xsd:restriction base="dms:Note"/>
      </xsd:simpleType>
    </xsd:element>
    <xsd:element name="Anno" ma:index="11" nillable="true" ma:displayName="Anno" ma:description="prosecuzione commessa vigilanza prodotti connessi all'energia" ma:format="Dropdown" ma:hidden="true" ma:internalName="Anno">
      <xsd:simpleType>
        <xsd:restriction base="dms:Text">
          <xsd:maxLength value="255"/>
        </xsd:restriction>
      </xsd:simpleType>
    </xsd:element>
    <xsd:element name="Esente" ma:index="14" nillable="true" ma:displayName="EsenteOLD" ma:default="S" ma:format="Dropdown" ma:hidden="true" ma:internalName="Esente" ma:readOnly="false">
      <xsd:simpleType>
        <xsd:restriction base="dms:Choice">
          <xsd:enumeration value="S"/>
          <xsd:enumeration value="N"/>
        </xsd:restriction>
      </xsd:simpleType>
    </xsd:element>
    <xsd:element name="Codice_x0020_Attività" ma:index="15" nillable="true" ma:displayName="Codice Attività" ma:default="SOI" ma:format="Dropdown" ma:hidden="true" ma:internalName="Codice_x0020_Attivit_x00e0_" ma:readOnly="false">
      <xsd:simpleType>
        <xsd:restriction base="dms:Choice">
          <xsd:enumeration value="SOI"/>
          <xsd:enumeration value="RMK"/>
          <xsd:enumeration value="IND"/>
          <xsd:enumeration value="PNC"/>
        </xsd:restriction>
      </xsd:simpleType>
    </xsd:element>
    <xsd:element name="_dlc_DocId" ma:index="18" nillable="true" ma:displayName="Valore ID documento" ma:description="Valore dell'ID documento assegnato all'elemento." ma:hidden="true" ma:internalName="_dlc_DocId" ma:readOnly="false">
      <xsd:simpleType>
        <xsd:restriction base="dms:Text"/>
      </xsd:simpleType>
    </xsd:element>
    <xsd:element name="_dlc_DocIdPersistId" ma:index="20" nillable="true" ma:displayName="Salva ID in modo permanente" ma:description="Mantenere ID all'aggiunta." ma:hidden="true" ma:internalName="_dlc_DocIdPersistId" ma:readOnly="false">
      <xsd:simpleType>
        <xsd:restriction base="dms:Boolean"/>
      </xsd:simpleType>
    </xsd:element>
    <xsd:element name="SharedWithUsers" ma:index="26" nillable="true" ma:displayName="Condiviso con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7" nillable="true" ma:displayName="Condiviso con dettagli" ma:hidden="true" ma:internalName="SharedWithDetails" ma:readOnly="true">
      <xsd:simpleType>
        <xsd:restriction base="dms:Note"/>
      </xsd:simpleType>
    </xsd:element>
    <xsd:element name="TaxCatchAll" ma:index="40" nillable="true" ma:displayName="Taxonomy Catch All Column" ma:hidden="true" ma:list="{d455dbb7-71a0-432c-98ac-955021a9ee95}" ma:internalName="TaxCatchAll" ma:showField="CatchAllData" ma:web="aeb4a8a2-d325-4366-8bf4-d561aa142a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1b9b05-8e24-42e8-b51f-1c2de44df1dd" elementFormDefault="qualified">
    <xsd:import namespace="http://schemas.microsoft.com/office/2006/documentManagement/types"/>
    <xsd:import namespace="http://schemas.microsoft.com/office/infopath/2007/PartnerControls"/>
    <xsd:element name="Stato" ma:index="10" nillable="true" ma:displayName="Stato" ma:default="Predisposizione offerta" ma:description="Evidenzia lo stato della commessa in relazione all'avanzamento" ma:format="Dropdown" ma:hidden="true" ma:internalName="Stato" ma:readOnly="false">
      <xsd:simpleType>
        <xsd:restriction base="dms:Choice">
          <xsd:enumeration value="Predisposizione offerta"/>
          <xsd:enumeration value="Alla firma"/>
          <xsd:enumeration value="Firmata"/>
          <xsd:enumeration value="Inviata offerta"/>
          <xsd:enumeration value="Acquisita"/>
          <xsd:enumeration value="Completata"/>
        </xsd:restriction>
      </xsd:simpleType>
    </xsd:element>
    <xsd:element name="Costi_x0020_presunti" ma:index="12" nillable="true" ma:displayName="Costi presunti" ma:decimals="2" ma:hidden="true" ma:LCID="1040" ma:internalName="Costi_x0020_presunti" ma:readOnly="false">
      <xsd:simpleType>
        <xsd:restriction base="dms:Currency"/>
      </xsd:simpleType>
    </xsd:element>
    <xsd:element name="_Flow_SignoffStatus" ma:index="13" nillable="true" ma:displayName="Stato consenso" ma:hidden="true" ma:internalName="Stato_x0020_consenso" ma:readOnly="false">
      <xsd:simpleType>
        <xsd:restriction base="dms:Text"/>
      </xsd:simpleType>
    </xsd:element>
    <xsd:element name="Fabbisogni" ma:index="16" nillable="true" ma:displayName="Fabbisogni" ma:description="link ai fabbisogni relativi alla commessa" ma:format="Dropdown" ma:hidden="true" ma:internalName="Fabbisogni" ma:readOnly="false">
      <xsd:simpleType>
        <xsd:restriction base="dms:Text">
          <xsd:maxLength value="255"/>
        </xsd:restriction>
      </xsd:simpleType>
    </xsd:element>
    <xsd:element name="MediaServiceMetadata" ma:index="2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29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0" nillable="true" ma:displayName="Tags" ma:hidden="true" ma:internalName="MediaServiceAutoTags" ma:readOnly="true">
      <xsd:simpleType>
        <xsd:restriction base="dms:Text"/>
      </xsd:simpleType>
    </xsd:element>
    <xsd:element name="MediaServiceLocation" ma:index="31" nillable="true" ma:displayName="Location" ma:hidden="true" ma:internalName="MediaServiceLocation" ma:readOnly="true">
      <xsd:simpleType>
        <xsd:restriction base="dms:Text"/>
      </xsd:simpleType>
    </xsd:element>
    <xsd:element name="MediaServiceGenerationTime" ma:index="3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4" nillable="true" ma:displayName="Extracted Text" ma:hidden="true" ma:internalName="MediaServiceOCR" ma:readOnly="true">
      <xsd:simpleType>
        <xsd:restriction base="dms:Note"/>
      </xsd:simpleType>
    </xsd:element>
    <xsd:element name="MediaLengthInSeconds" ma:index="35" nillable="true" ma:displayName="Length (seconds)" ma:hidden="true" ma:internalName="MediaLengthInSeconds" ma:readOnly="true">
      <xsd:simpleType>
        <xsd:restriction base="dms:Unknown"/>
      </xsd:simpleType>
    </xsd:element>
    <xsd:element name="MediaServiceAutoKeyPoints" ma:index="3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7" nillable="true" ma:displayName="KeyPoints" ma:hidden="true" ma:internalName="MediaServiceKeyPoints" ma:readOnly="true">
      <xsd:simpleType>
        <xsd:restriction base="dms:Note"/>
      </xsd:simpleType>
    </xsd:element>
    <xsd:element name="lcf76f155ced4ddcb4097134ff3c332f" ma:index="39" nillable="true" ma:taxonomy="true" ma:internalName="lcf76f155ced4ddcb4097134ff3c332f" ma:taxonomyFieldName="MediaServiceImageTags" ma:displayName="Tag immagine" ma:readOnly="false" ma:fieldId="{5cf76f15-5ced-4ddc-b409-7134ff3c332f}" ma:taxonomyMulti="true" ma:sspId="dcee85c4-5473-442e-83a5-e591474f005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APERTA_x002f_CHIUSA" ma:index="41" nillable="true" ma:displayName="APERTA/CHIUSA" ma:default="APERTA" ma:format="Dropdown" ma:internalName="APERTA_x002f_CHIUSA">
      <xsd:simpleType>
        <xsd:restriction base="dms:Choice">
          <xsd:enumeration value="APERTA"/>
          <xsd:enumeration value="CHIUSA"/>
        </xsd:restriction>
      </xsd:simpleType>
    </xsd:element>
    <xsd:element name="MediaServiceObjectDetectorVersions" ma:index="4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Tipo di contenuto"/>
        <xsd:element ref="dc:title" minOccurs="0" maxOccurs="1" ma:index="1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FE1E256-96DC-473A-9603-8C14877AC40E}">
  <ds:schemaRefs>
    <ds:schemaRef ds:uri="http://schemas.microsoft.com/office/2006/documentManagement/types"/>
    <ds:schemaRef ds:uri="http://schemas.microsoft.com/office/infopath/2007/PartnerControls"/>
    <ds:schemaRef ds:uri="http://schemas.microsoft.com/sharepoint/v3"/>
    <ds:schemaRef ds:uri="http://purl.org/dc/elements/1.1/"/>
    <ds:schemaRef ds:uri="http://www.w3.org/XML/1998/namespace"/>
    <ds:schemaRef ds:uri="http://purl.org/dc/terms/"/>
    <ds:schemaRef ds:uri="221b9b05-8e24-42e8-b51f-1c2de44df1dd"/>
    <ds:schemaRef ds:uri="http://purl.org/dc/dcmitype/"/>
    <ds:schemaRef ds:uri="http://schemas.openxmlformats.org/package/2006/metadata/core-properties"/>
    <ds:schemaRef ds:uri="aeb4a8a2-d325-4366-8bf4-d561aa142a34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9FA1AE14-8074-45AB-A1C9-C25240FFA723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067B474C-0862-4F63-95A9-482013CB0D82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97CA0F2B-034B-41A9-9012-9BA9A4BBD0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eb4a8a2-d325-4366-8bf4-d561aa142a34"/>
    <ds:schemaRef ds:uri="221b9b05-8e24-42e8-b51f-1c2de44df1d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150</Words>
  <Application>Microsoft Office PowerPoint</Application>
  <PresentationFormat>A4 (21x29,7 cm)</PresentationFormat>
  <Paragraphs>24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9" baseType="lpstr">
      <vt:lpstr>MS Gothic</vt:lpstr>
      <vt:lpstr>Arial</vt:lpstr>
      <vt:lpstr>Calibri</vt:lpstr>
      <vt:lpstr>Calibri Light</vt:lpstr>
      <vt:lpstr>Century Gothic</vt:lpstr>
      <vt:lpstr>Roboto</vt:lpstr>
      <vt:lpstr>Times New Roman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Paola D'Addezio</dc:creator>
  <cp:lastModifiedBy>CPZ0074@bas.intra.cciaa.net</cp:lastModifiedBy>
  <cp:revision>26</cp:revision>
  <cp:lastPrinted>2023-01-30T10:32:04Z</cp:lastPrinted>
  <dcterms:created xsi:type="dcterms:W3CDTF">2023-01-09T13:12:08Z</dcterms:created>
  <dcterms:modified xsi:type="dcterms:W3CDTF">2024-01-16T07:34:54Z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0x01010021E6FCFB69C810479F3933339869F687</vt:lpwstr>
  </property>
  <property fmtid="{D5CDD505-2E9C-101B-9397-08002B2CF9AE}" pid="3" name="_dlc_DocIdItemGuid">
    <vt:lpwstr>d43691fa-a67f-41c0-8267-ae943c2a8e6b</vt:lpwstr>
  </property>
  <property fmtid="{D5CDD505-2E9C-101B-9397-08002B2CF9AE}" pid="4" name="MediaServiceImageTags">
    <vt:lpwstr/>
  </property>
</Properties>
</file>